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ls" ContentType="application/vnd.ms-exce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3.jpg" ContentType="image/jpg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4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16.jpg" ContentType="image/jpg"/>
  <Override PartName="/ppt/notesSlides/notesSlide11.xml" ContentType="application/vnd.openxmlformats-officedocument.presentationml.notesSlide+xml"/>
  <Override PartName="/ppt/media/image18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media/image27.jpg" ContentType="image/jpg"/>
  <Override PartName="/ppt/notesSlides/notesSlide15.xml" ContentType="application/vnd.openxmlformats-officedocument.presentationml.notesSlide+xml"/>
  <Override PartName="/ppt/media/image28.jpg" ContentType="image/jpg"/>
  <Override PartName="/ppt/notesSlides/notesSlide16.xml" ContentType="application/vnd.openxmlformats-officedocument.presentationml.notesSlide+xml"/>
  <Override PartName="/ppt/media/image29.jpg" ContentType="image/jpg"/>
  <Override PartName="/ppt/media/image30.jpg" ContentType="image/jp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media/image31.jpg" ContentType="image/jpg"/>
  <Override PartName="/ppt/notesSlides/notesSlide19.xml" ContentType="application/vnd.openxmlformats-officedocument.presentationml.notesSlide+xml"/>
  <Override PartName="/ppt/media/image32.jpg" ContentType="image/jpg"/>
  <Override PartName="/ppt/notesSlides/notesSlide20.xml" ContentType="application/vnd.openxmlformats-officedocument.presentationml.notesSlide+xml"/>
  <Override PartName="/ppt/media/image33.jpg" ContentType="image/jpg"/>
  <Override PartName="/ppt/notesSlides/notesSlide21.xml" ContentType="application/vnd.openxmlformats-officedocument.presentationml.notesSlide+xml"/>
  <Override PartName="/ppt/media/image34.jpg" ContentType="image/jpg"/>
  <Override PartName="/ppt/media/image35.jpg" ContentType="image/jpg"/>
  <Override PartName="/ppt/notesSlides/notesSlide22.xml" ContentType="application/vnd.openxmlformats-officedocument.presentationml.notesSlide+xml"/>
  <Override PartName="/ppt/media/image36.jpg" ContentType="image/jpg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media/image37.jpg" ContentType="image/jpg"/>
  <Override PartName="/ppt/media/image38.jpg" ContentType="image/jpg"/>
  <Override PartName="/ppt/notesSlides/notesSlide26.xml" ContentType="application/vnd.openxmlformats-officedocument.presentationml.notesSlide+xml"/>
  <Override PartName="/ppt/media/image39.jpg" ContentType="image/jpg"/>
  <Override PartName="/ppt/notesSlides/notesSlide27.xml" ContentType="application/vnd.openxmlformats-officedocument.presentationml.notesSlide+xml"/>
  <Override PartName="/ppt/media/image40.jpg" ContentType="image/jpg"/>
  <Override PartName="/ppt/notesSlides/notesSlide28.xml" ContentType="application/vnd.openxmlformats-officedocument.presentationml.notesSlide+xml"/>
  <Override PartName="/ppt/media/image41.jpg" ContentType="image/jpg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media/image42.jpg" ContentType="image/jpg"/>
  <Override PartName="/ppt/notesSlides/notesSlide32.xml" ContentType="application/vnd.openxmlformats-officedocument.presentationml.notesSlide+xml"/>
  <Override PartName="/ppt/media/image43.jpg" ContentType="image/jpg"/>
  <Override PartName="/ppt/media/image44.jpg" ContentType="image/jpg"/>
  <Override PartName="/ppt/notesSlides/notesSlide33.xml" ContentType="application/vnd.openxmlformats-officedocument.presentationml.notesSlide+xml"/>
  <Override PartName="/ppt/media/image46.jpg" ContentType="image/jpg"/>
  <Override PartName="/ppt/media/image47.jpg" ContentType="image/jpg"/>
  <Override PartName="/ppt/notesSlides/notesSlide34.xml" ContentType="application/vnd.openxmlformats-officedocument.presentationml.notesSlide+xml"/>
  <Override PartName="/ppt/media/image48.jpg" ContentType="image/jpg"/>
  <Override PartName="/ppt/media/image49.jpg" ContentType="image/jpg"/>
  <Override PartName="/ppt/notesSlides/notesSlide35.xml" ContentType="application/vnd.openxmlformats-officedocument.presentationml.notesSlide+xml"/>
  <Override PartName="/ppt/media/image50.jpg" ContentType="image/jpg"/>
  <Override PartName="/ppt/media/image51.jpg" ContentType="image/jpg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media/image53.jpg" ContentType="image/jpg"/>
  <Override PartName="/ppt/media/image54.jpg" ContentType="image/jpg"/>
  <Override PartName="/ppt/notesSlides/notesSlide39.xml" ContentType="application/vnd.openxmlformats-officedocument.presentationml.notesSlide+xml"/>
  <Override PartName="/ppt/media/image55.jpg" ContentType="image/jpg"/>
  <Override PartName="/ppt/notesSlides/notesSlide40.xml" ContentType="application/vnd.openxmlformats-officedocument.presentationml.notesSlide+xml"/>
  <Override PartName="/ppt/media/image56.jpg" ContentType="image/jpg"/>
  <Override PartName="/ppt/media/image57.jpg" ContentType="image/jpg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692" r:id="rId2"/>
  </p:sldMasterIdLst>
  <p:notesMasterIdLst>
    <p:notesMasterId r:id="rId61"/>
  </p:notesMasterIdLst>
  <p:sldIdLst>
    <p:sldId id="256" r:id="rId3"/>
    <p:sldId id="261" r:id="rId4"/>
    <p:sldId id="357" r:id="rId5"/>
    <p:sldId id="358" r:id="rId6"/>
    <p:sldId id="359" r:id="rId7"/>
    <p:sldId id="360" r:id="rId8"/>
    <p:sldId id="330" r:id="rId9"/>
    <p:sldId id="331" r:id="rId10"/>
    <p:sldId id="332" r:id="rId11"/>
    <p:sldId id="334" r:id="rId12"/>
    <p:sldId id="333" r:id="rId13"/>
    <p:sldId id="363" r:id="rId14"/>
    <p:sldId id="335" r:id="rId15"/>
    <p:sldId id="336" r:id="rId16"/>
    <p:sldId id="260" r:id="rId17"/>
    <p:sldId id="350" r:id="rId18"/>
    <p:sldId id="349" r:id="rId19"/>
    <p:sldId id="337" r:id="rId20"/>
    <p:sldId id="351" r:id="rId21"/>
    <p:sldId id="353" r:id="rId22"/>
    <p:sldId id="354" r:id="rId23"/>
    <p:sldId id="276" r:id="rId24"/>
    <p:sldId id="355" r:id="rId25"/>
    <p:sldId id="356" r:id="rId26"/>
    <p:sldId id="284" r:id="rId27"/>
    <p:sldId id="286" r:id="rId28"/>
    <p:sldId id="338" r:id="rId29"/>
    <p:sldId id="262" r:id="rId30"/>
    <p:sldId id="264" r:id="rId31"/>
    <p:sldId id="265" r:id="rId32"/>
    <p:sldId id="266" r:id="rId33"/>
    <p:sldId id="267" r:id="rId34"/>
    <p:sldId id="268" r:id="rId35"/>
    <p:sldId id="269" r:id="rId36"/>
    <p:sldId id="270" r:id="rId37"/>
    <p:sldId id="271" r:id="rId38"/>
    <p:sldId id="272" r:id="rId39"/>
    <p:sldId id="273" r:id="rId40"/>
    <p:sldId id="341" r:id="rId41"/>
    <p:sldId id="274" r:id="rId42"/>
    <p:sldId id="275" r:id="rId43"/>
    <p:sldId id="278" r:id="rId44"/>
    <p:sldId id="279" r:id="rId45"/>
    <p:sldId id="283" r:id="rId46"/>
    <p:sldId id="299" r:id="rId47"/>
    <p:sldId id="300" r:id="rId48"/>
    <p:sldId id="301" r:id="rId49"/>
    <p:sldId id="302" r:id="rId50"/>
    <p:sldId id="303" r:id="rId51"/>
    <p:sldId id="305" r:id="rId52"/>
    <p:sldId id="306" r:id="rId53"/>
    <p:sldId id="320" r:id="rId54"/>
    <p:sldId id="321" r:id="rId55"/>
    <p:sldId id="322" r:id="rId56"/>
    <p:sldId id="323" r:id="rId57"/>
    <p:sldId id="324" r:id="rId58"/>
    <p:sldId id="326" r:id="rId59"/>
    <p:sldId id="327" r:id="rId6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580582-85EA-0D67-FBE6-0DE4EF485FC4}" name="Aaron Achord" initials="AA" userId="S::ajachord@mepcoop.com::96711b02-dc93-413d-b809-addfc984eb7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499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microsoft.com/office/2018/10/relationships/authors" Target="authors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9T02:58:05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5816 323 24575,'0'-3'0,"0"1"0,0 0 0,-1-1 0,1 1 0,-1-1 0,0 1 0,0-1 0,0 1 0,0 0 0,0 0 0,0 0 0,-1-1 0,1 1 0,-1 0 0,0 1 0,1-1 0,-1 0 0,0 0 0,-4-2 0,-3-2 0,-2-1 0,1 2 0,-12-6 0,-3-1 0,-22-13 0,0 1 0,-2 2 0,-1 3 0,0 1 0,-1 3 0,-56-9 0,106 24 0,-331-36 0,177 29 0,-379-10 0,347 16 0,-166 4 0,180 8 0,-45 2 0,111-9 0,-114 20 0,-85-1 0,-2-24 0,111-1 0,-353-11 0,-12 0 0,554 13 0,-35 2 0,0-3 0,1-1 0,-1-3 0,-75-17 0,67 8 0,0 3 0,-96-10 0,119 19 0,-1 1 0,1 2 0,-1 1 0,1 1 0,0 1 0,-53 16 0,75-19 0,1 1 0,0 1 0,-1-1 0,1 1 0,0 0 0,0 0 0,1 1 0,-1-1 0,-6 8 0,3-3 0,1 2 0,0-1 0,-10 20 0,15-25 0,-1 0 0,0 0 0,0 0 0,0 0 0,-1-1 0,1 1 0,-1-1 0,0 0 0,0 0 0,0 0 0,0-1 0,0 1 0,-9 2 0,-12 8 0,21-10 0,0 0 0,0 0 0,0 0 0,1 0 0,-1 0 0,1 1 0,0 0 0,0-1 0,1 1 0,-1 0 0,1 0 0,-1 1 0,2-1 0,-1 0 0,0 1 0,-1 5 0,-1 9 0,1 0 0,-2 35 0,4-38 0,0 0 0,-1-1 0,-8 30 0,-5-4 0,7-23 0,1 1 0,1 0 0,1 1 0,0-1 0,2 1 0,-2 29 0,4-23 0,0 5 0,4 36 0,-1-57 0,-1 0 0,1 0 0,1 0 0,0-1 0,0 1 0,1-1 0,8 16 0,-5-13 0,2 4 0,1-1 0,14 18 0,-21-28 0,1-1 0,0 0 0,0 0 0,1-1 0,-1 1 0,1-1 0,-1 0 0,1-1 0,0 1 0,0-1 0,9 3 0,74 19 0,1-5 0,1-4 0,0-3 0,124-1 0,392-12 0,-391-11 0,-30 0 0,107 0 0,75-2 0,234 17 0,444-5 0,-708-10 0,100-2 0,-148 16 0,198-4 0,181-53 0,-487 37 0,-177 17 0,1 0 0,-1 0 0,1 0 0,-1-1 0,0 1 0,1-1 0,-1 0 0,0 0 0,0-1 0,0 1 0,-1-1 0,1 0 0,5-6 0,2-3 0,0-1 0,13-20 0,-12 15 0,-7 10 0,0-1 0,-1 0 0,0 0 0,-1 0 0,0 0 0,0 0 0,-1-1 0,0 1 0,-1-1 0,0 1 0,-1-14 0,0 3 0,-1-1 0,-1 1 0,-1 0 0,-7-27 0,8 39 0,-1 1 0,-1-1 0,1 1 0,-1 0 0,0 0 0,-1 0 0,0 1 0,0-1 0,0 1 0,-7-6 0,-11-8 0,-35-24 0,15 12 0,27 21 0,0 2 0,-1 0 0,0 0 0,0 2 0,-1 0 0,0 1 0,-29-6 0,18 5 0,-49-21 0,32 10 0,0 1 0,-1 3 0,-93-17 0,-147 2 0,37 25 0,47 3 0,76-11 0,-16 1 0,-272 30-1365,382-16-5461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9T02:59:43.5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6136 490 24575,'-3'-2'0,"-1"1"0,0-1 0,1 0 0,-1 0 0,1 0 0,0 0 0,0-1 0,0 1 0,0-1 0,0 0 0,0 0 0,-3-6 0,-6-4 0,-13-8 0,-1 0 0,-1 2 0,-1 1 0,0 1 0,-2 1 0,1 2 0,-2 1 0,-32-10 0,-37-6 0,-121-18 0,181 39 0,-429-76 0,-6 27 0,-457 13 0,864 42 0,-722-6 0,660 16 0,-177 31 0,-119 54 0,-27 47 0,13 33 0,424-166 0,1 1 0,0 0 0,1 1 0,-1 1 0,2 0 0,-1 1 0,2 0 0,-22 25 0,1 5 0,-41 71 0,10-15 0,-3-6 0,-51 74 0,96-129 0,1 0 0,-30 73 0,21-15 0,4 2 0,-20 146 0,-18 3 0,20-94 0,-66 366 0,99-433 0,0 116 0,15 83 0,-4-271 0,6 79 0,3 0 0,5 0 0,3-1 0,33 99 0,-27-113 0,2-2 0,4 0 0,3-2 0,48 78 0,-61-120 0,1 0 0,2-2 0,1 0 0,1-2 0,1 0 0,29 22 0,-15-16 0,94 75 0,152 95 0,-259-188 0,-1 0 0,2-3 0,51 17 0,86 12 0,-28-9 0,28 19 0,63 16 0,-117-40 0,139 15 0,373-8 0,7-33 0,-290-2 0,1801 2 0,-2089-2 0,0-2 0,73-15 0,95-34 0,-182 44 0,25-7 0,7-1 0,-1-2 0,96-42 0,-155 57 0,-1-1 0,0 0 0,-1-1 0,1 1 0,-1-1 0,0-1 0,0 1 0,-1-1 0,0-1 0,0 1 0,-1-1 0,0 0 0,4-9 0,4-11 0,-1-1 0,12-50 0,5-13 0,265-545 0,-266 585 0,-3-1 0,-1-1 0,-3-1 0,-3-1 0,-1 0 0,-4-1 0,8-64 0,-19 102 0,53-771 0,-54 725 0,-3-82 0,0 124 0,0 0 0,-2 1 0,0 0 0,-10-28 0,-13-16 0,18 45 0,0 1 0,1-2 0,2 1 0,-5-25 0,-2-13 0,-2 1 0,-2 0 0,-26-56 0,17 47 0,9 29 0,-1 0 0,-3 1 0,-1 1 0,-1 1 0,-33-37 0,43 55 0,-16-26 0,-10-12 0,-10-4 0,26 30 0,-2 1 0,-47-42 0,53 53 0,0-2 0,1-1 0,-31-42 0,35 43 0,0-1 0,-2 2 0,0 0 0,-2 1 0,-21-18 0,-273-198 0,238 175 0,42 31 0,-60-38 0,-9 8-1365,60 36-5461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9T03:00:18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1 470 24575,'1'17'0,"2"1"0,0-1 0,1 1 0,0-1 0,12 27 0,5 20 0,-1 36 0,-3 1 0,4 145 0,-6-48 0,143 713 0,-63-578 0,-67-245 0,-18-62 0,2 0 0,1-1 0,1 0 0,1-1 0,1-1 0,19 22 0,12 19 0,-15-18 0,59 66 0,-79-99 0,1 0 0,1-2 0,0 1 0,0-2 0,1 0 0,0 0 0,1-2 0,0 0 0,21 8 0,70 14 0,137 20 0,-63-15 0,503 150 0,-568-146 0,2-4 0,2-6 0,164 20 0,632 66 0,131-12 0,-1047-103 0,146 3 0,165-17 0,536-146 0,-525 89 0,-306 68 0,258-60 0,-203 43 0,128-55 0,33-21 0,90-43 0,-283 119 0,0-3 0,-1-1 0,-1-1 0,-2-2 0,54-53 0,-69 58 0,0-1 0,-2-1 0,-1-1 0,-1 0 0,-1-2 0,-1 1 0,15-45 0,-16 31 0,-2 0 0,-1-1 0,-2 0 0,3-72 0,-9 33 0,-13-128 0,-27-72 0,36 267 0,-4-29 0,-2 1 0,-2 1 0,-1-1 0,-2 2 0,-23-47 0,31 75 0,-203-387 0,162 322 0,-3 1 0,-3 3 0,-66-70 0,87 109 0,-137-137 0,141 147 0,-1 1 0,0 1 0,-2 1 0,-56-27 0,9 14 0,-3 4 0,0 3 0,-108-19 0,3 3 0,-237-38 0,308 68 0,-847-105 0,550 24 0,360 83 0,0 2 0,0 3 0,0 2 0,-72 4 0,55 0 0,-1571 2 0,1539 2 0,0 6 0,-168 38 0,81-13 0,92-20 0,13-4 0,-156 45 0,217-49 0,0 0 0,0 2 0,1 0 0,0 1 0,1 1 0,1 1 0,0 0 0,-22 22 0,24-22 0,-1-1 0,-1-1 0,0 0 0,-1-2 0,1 0 0,-2-1 0,-29 9 0,21-8 0,0 2 0,1 1 0,-29 16 0,-229 155 0,259-166 0,5-4 0,-35 29 0,51-37 0,1 0 0,0 0 0,0 1 0,1 0 0,-1 0 0,1 0 0,1 0 0,-5 12 0,-14 28 0,8-27 0,1 2 0,1-1 0,1 1 0,1 1 0,0 0 0,-9 40 0,16-47-227,0 0-1,0 0 1,1-1-1,1 1 1,3 24-1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05T16:47:35.9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1,'446'0,"-420"2,1 1,-1 1,-1 1,46 16,-44-13,0 0,1-2,51 6,-48-9,-1 1,0 2,47 15,-45-11,1-2,54 7,55 5,-85-15,-1-2,70-5,-26 0,929 2,-1011-1,1-2,-1 1,1-2,24-8,-22 5,0 2,36-5,-12 7,79-10,-55 6,1 2,92 7,-46 0,686-2,-779-2,0 0,0-2,45-12,-45 9,1 2,0 0,38-2,-27 6,67-11,-62 7,1 2,58 2,-74 1,4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087A82E8-10BE-4C67-B2B2-0773DBDB1D3E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74508"/>
            <a:ext cx="5607711" cy="3659842"/>
          </a:xfrm>
          <a:prstGeom prst="rect">
            <a:avLst/>
          </a:prstGeom>
        </p:spPr>
        <p:txBody>
          <a:bodyPr vert="horz" lIns="88139" tIns="44070" rIns="88139" bIns="440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40BA7203-A3D3-4A76-BC82-8C7FCC11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92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A7203-A3D3-4A76-BC82-8C7FCC1163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27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A7203-A3D3-4A76-BC82-8C7FCC1163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49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A7203-A3D3-4A76-BC82-8C7FCC11632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53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A7203-A3D3-4A76-BC82-8C7FCC11632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6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A7203-A3D3-4A76-BC82-8C7FCC11632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51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A7203-A3D3-4A76-BC82-8C7FCC11632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0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A7203-A3D3-4A76-BC82-8C7FCC11632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595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A7203-A3D3-4A76-BC82-8C7FCC11632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69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A7203-A3D3-4A76-BC82-8C7FCC11632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933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A7203-A3D3-4A76-BC82-8C7FCC11632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651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A7203-A3D3-4A76-BC82-8C7FCC11632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04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A7203-A3D3-4A76-BC82-8C7FCC1163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035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A7203-A3D3-4A76-BC82-8C7FCC11632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778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A7203-A3D3-4A76-BC82-8C7FCC11632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105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A7203-A3D3-4A76-BC82-8C7FCC11632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30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A7203-A3D3-4A76-BC82-8C7FCC11632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638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A7203-A3D3-4A76-BC82-8C7FCC11632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367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A7203-A3D3-4A76-BC82-8C7FCC11632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365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A7203-A3D3-4A76-BC82-8C7FCC11632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960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A7203-A3D3-4A76-BC82-8C7FCC11632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521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A7203-A3D3-4A76-BC82-8C7FCC11632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682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A7203-A3D3-4A76-BC82-8C7FCC11632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9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55373-200E-7430-1907-10CE0B16D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DFDF51-67EC-1B15-E1EB-3BB8C76B96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7519BB-D80E-BAA7-CD79-A203E3DCD5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0DD51-A918-E140-06F7-C35D9BFDC8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A7203-A3D3-4A76-BC82-8C7FCC1163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63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A7203-A3D3-4A76-BC82-8C7FCC11632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832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A7203-A3D3-4A76-BC82-8C7FCC11632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666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A7203-A3D3-4A76-BC82-8C7FCC11632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750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A7203-A3D3-4A76-BC82-8C7FCC11632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788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A7203-A3D3-4A76-BC82-8C7FCC11632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45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A7203-A3D3-4A76-BC82-8C7FCC11632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34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A7203-A3D3-4A76-BC82-8C7FCC11632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863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A7203-A3D3-4A76-BC82-8C7FCC11632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628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A7203-A3D3-4A76-BC82-8C7FCC11632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327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A7203-A3D3-4A76-BC82-8C7FCC11632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7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A7203-A3D3-4A76-BC82-8C7FCC1163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539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A7203-A3D3-4A76-BC82-8C7FCC11632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292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A7203-A3D3-4A76-BC82-8C7FCC11632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235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A7203-A3D3-4A76-BC82-8C7FCC11632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125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A7203-A3D3-4A76-BC82-8C7FCC11632F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1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A7203-A3D3-4A76-BC82-8C7FCC1163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01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A7203-A3D3-4A76-BC82-8C7FCC1163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75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A7203-A3D3-4A76-BC82-8C7FCC1163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48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A7203-A3D3-4A76-BC82-8C7FCC1163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85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A7203-A3D3-4A76-BC82-8C7FCC1163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97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784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080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949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7750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128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68808" y="6188202"/>
            <a:ext cx="494537" cy="470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95554" y="223773"/>
            <a:ext cx="11200891" cy="611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2773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267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9884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128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68808" y="6188202"/>
            <a:ext cx="494537" cy="470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2739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5412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67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94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032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994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194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1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035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97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81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128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6403" y="180594"/>
            <a:ext cx="11839193" cy="611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4592" y="2069591"/>
            <a:ext cx="11862815" cy="2821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723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customXml" Target="../ink/ink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Microsoft_Excel_97-2003_Worksheet.xls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membership@kofc.or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tm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customXml" Target="../ink/ink3.xml"/><Relationship Id="rId4" Type="http://schemas.openxmlformats.org/officeDocument/2006/relationships/image" Target="../media/image5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tmp"/><Relationship Id="rId4" Type="http://schemas.openxmlformats.org/officeDocument/2006/relationships/image" Target="../media/image44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mp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oreply@kofc.org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0" y="1981200"/>
            <a:ext cx="871601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4800" dirty="0"/>
              <a:t>MEMBER </a:t>
            </a:r>
            <a:r>
              <a:rPr sz="4800" spc="-20" dirty="0"/>
              <a:t>MANAGEMENT </a:t>
            </a:r>
            <a:endParaRPr sz="4800" dirty="0"/>
          </a:p>
        </p:txBody>
      </p:sp>
      <p:sp>
        <p:nvSpPr>
          <p:cNvPr id="3" name="object 3"/>
          <p:cNvSpPr txBox="1"/>
          <p:nvPr/>
        </p:nvSpPr>
        <p:spPr>
          <a:xfrm>
            <a:off x="636777" y="5012435"/>
            <a:ext cx="195402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800" spc="-5" dirty="0">
                <a:latin typeface="Arial"/>
                <a:cs typeface="Arial"/>
              </a:rPr>
              <a:t>July 20 &amp; 28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lang="en-US" sz="1800" spc="-70" dirty="0">
                <a:latin typeface="Arial"/>
                <a:cs typeface="Arial"/>
              </a:rPr>
              <a:t>,</a:t>
            </a:r>
            <a:r>
              <a:rPr sz="1800" spc="-5" dirty="0">
                <a:latin typeface="Arial"/>
                <a:cs typeface="Arial"/>
              </a:rPr>
              <a:t>202</a:t>
            </a:r>
            <a:r>
              <a:rPr lang="en-US" sz="1800" spc="-5" dirty="0">
                <a:latin typeface="Arial"/>
                <a:cs typeface="Arial"/>
              </a:rPr>
              <a:t>4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95800" y="3320320"/>
            <a:ext cx="2076450" cy="1075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2A7D7E-6211-9B99-09BA-75CD8CD98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76200"/>
            <a:ext cx="11680903" cy="6858000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55317D93-A0DC-D427-3264-B3AA353B0240}"/>
              </a:ext>
            </a:extLst>
          </p:cNvPr>
          <p:cNvSpPr/>
          <p:nvPr/>
        </p:nvSpPr>
        <p:spPr>
          <a:xfrm rot="10800000">
            <a:off x="2966950" y="2514600"/>
            <a:ext cx="228600" cy="12192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00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15F1BC-AAAF-1CD3-EB62-43A11B3A5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556" y="0"/>
            <a:ext cx="8702888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9ED969F-B782-1DD7-420C-BC363E557916}"/>
                  </a:ext>
                </a:extLst>
              </p14:cNvPr>
              <p14:cNvContentPartPr/>
              <p14:nvPr/>
            </p14:nvContentPartPr>
            <p14:xfrm>
              <a:off x="3640923" y="5675397"/>
              <a:ext cx="1748880" cy="59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9ED969F-B782-1DD7-420C-BC363E55791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87283" y="5567757"/>
                <a:ext cx="1856520" cy="27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5095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1FE13B4-FCAF-C795-E87B-13C268755C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455387"/>
              </p:ext>
            </p:extLst>
          </p:nvPr>
        </p:nvGraphicFramePr>
        <p:xfrm>
          <a:off x="26988" y="2590801"/>
          <a:ext cx="12138025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2138554" imgH="1272619" progId="Excel.Sheet.8">
                  <p:embed/>
                </p:oleObj>
              </mc:Choice>
              <mc:Fallback>
                <p:oleObj name="Worksheet" r:id="rId2" imgW="12138554" imgH="127261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988" y="2590801"/>
                        <a:ext cx="12138025" cy="147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9715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EEFBD0-1F3D-AF0E-4892-FA2D5D50B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979" y="0"/>
            <a:ext cx="10054041" cy="6858000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2AD8015C-4EB7-882E-15F3-F1CFB0566946}"/>
              </a:ext>
            </a:extLst>
          </p:cNvPr>
          <p:cNvSpPr/>
          <p:nvPr/>
        </p:nvSpPr>
        <p:spPr>
          <a:xfrm>
            <a:off x="4419600" y="762000"/>
            <a:ext cx="304800" cy="10668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3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ED60B5-3C9F-EBD5-D5FF-C38162974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6416"/>
            <a:ext cx="12192000" cy="61051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DCCCEFF8-32F6-F493-EA9B-CF297C37F224}"/>
              </a:ext>
            </a:extLst>
          </p:cNvPr>
          <p:cNvSpPr/>
          <p:nvPr/>
        </p:nvSpPr>
        <p:spPr>
          <a:xfrm rot="10800000">
            <a:off x="4969625" y="1447800"/>
            <a:ext cx="228600" cy="9144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41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808" y="6188202"/>
            <a:ext cx="494537" cy="470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48082" y="1139405"/>
            <a:ext cx="1940560" cy="4342765"/>
          </a:xfrm>
          <a:custGeom>
            <a:avLst/>
            <a:gdLst/>
            <a:ahLst/>
            <a:cxnLst/>
            <a:rect l="l" t="t" r="r" b="b"/>
            <a:pathLst>
              <a:path w="1940560" h="4342765">
                <a:moveTo>
                  <a:pt x="1457097" y="0"/>
                </a:moveTo>
                <a:lnTo>
                  <a:pt x="0" y="766253"/>
                </a:lnTo>
                <a:lnTo>
                  <a:pt x="563777" y="987453"/>
                </a:lnTo>
                <a:lnTo>
                  <a:pt x="562523" y="3865590"/>
                </a:lnTo>
                <a:lnTo>
                  <a:pt x="73217" y="4342207"/>
                </a:lnTo>
                <a:lnTo>
                  <a:pt x="1940335" y="4342207"/>
                </a:lnTo>
                <a:lnTo>
                  <a:pt x="1457097" y="3865590"/>
                </a:lnTo>
                <a:lnTo>
                  <a:pt x="14570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78934" y="3131057"/>
            <a:ext cx="7079615" cy="911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b="1" spc="10" dirty="0">
                <a:solidFill>
                  <a:srgbClr val="FFFFFF"/>
                </a:solidFill>
                <a:latin typeface="Arial Black"/>
                <a:cs typeface="Arial Black"/>
              </a:rPr>
              <a:t>Membership</a:t>
            </a:r>
            <a:r>
              <a:rPr sz="5400" b="1" spc="-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5400" b="1" spc="-20" dirty="0">
                <a:solidFill>
                  <a:srgbClr val="FFFFFF"/>
                </a:solidFill>
                <a:latin typeface="Arial Black"/>
                <a:cs typeface="Arial Black"/>
              </a:rPr>
              <a:t>Types</a:t>
            </a:r>
            <a:endParaRPr sz="5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808" y="6188202"/>
            <a:ext cx="494537" cy="470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5909" y="292100"/>
            <a:ext cx="4728210" cy="611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/>
              <a:t>Membership</a:t>
            </a:r>
            <a:r>
              <a:rPr spc="-70" dirty="0"/>
              <a:t> </a:t>
            </a:r>
            <a:r>
              <a:rPr spc="-15" dirty="0"/>
              <a:t>Types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77441" y="1533397"/>
            <a:ext cx="4222115" cy="4437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Regular</a:t>
            </a:r>
            <a:endParaRPr sz="2800">
              <a:latin typeface="Arial"/>
              <a:cs typeface="Arial"/>
            </a:endParaRPr>
          </a:p>
          <a:p>
            <a:pPr marL="1384300" lvl="1" indent="-457200">
              <a:lnSpc>
                <a:spcPct val="100000"/>
              </a:lnSpc>
              <a:spcBef>
                <a:spcPts val="1875"/>
              </a:spcBef>
              <a:buFont typeface="Arial"/>
              <a:buChar char="•"/>
              <a:tabLst>
                <a:tab pos="1383665" algn="l"/>
                <a:tab pos="1384300" algn="l"/>
              </a:tabLst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Associate</a:t>
            </a:r>
            <a:r>
              <a:rPr sz="28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(A)</a:t>
            </a:r>
            <a:endParaRPr sz="2800">
              <a:latin typeface="Arial"/>
              <a:cs typeface="Arial"/>
            </a:endParaRPr>
          </a:p>
          <a:p>
            <a:pPr marL="1384300" lvl="1" indent="-457200">
              <a:lnSpc>
                <a:spcPct val="100000"/>
              </a:lnSpc>
              <a:spcBef>
                <a:spcPts val="1880"/>
              </a:spcBef>
              <a:buFont typeface="Arial"/>
              <a:buChar char="•"/>
              <a:tabLst>
                <a:tab pos="1383665" algn="l"/>
                <a:tab pos="1384300" algn="l"/>
              </a:tabLst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Insured</a:t>
            </a:r>
            <a:r>
              <a:rPr sz="28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(I)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87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Inactive</a:t>
            </a:r>
            <a:r>
              <a:rPr sz="28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(N)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87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Honorary</a:t>
            </a:r>
            <a:r>
              <a:rPr sz="28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(H)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88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Honorary Life</a:t>
            </a:r>
            <a:r>
              <a:rPr sz="28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(L)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87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Affiliate (State</a:t>
            </a:r>
            <a:r>
              <a:rPr sz="2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Roster)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60541" y="1363217"/>
            <a:ext cx="5715000" cy="431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808" y="6188202"/>
            <a:ext cx="494537" cy="470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9194" y="223773"/>
            <a:ext cx="6519545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Processing New</a:t>
            </a:r>
            <a:r>
              <a:rPr spc="-55" dirty="0"/>
              <a:t> </a:t>
            </a:r>
            <a:r>
              <a:rPr spc="10" dirty="0"/>
              <a:t>Members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1074" y="1296670"/>
            <a:ext cx="7327265" cy="2102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There are three methods to</a:t>
            </a:r>
            <a:r>
              <a:rPr kumimoji="0" sz="2800" b="1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Join: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3843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383665" algn="l"/>
                <a:tab pos="1384300" algn="l"/>
              </a:tabLst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Online Join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(Processed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via Prospect</a:t>
            </a:r>
            <a:r>
              <a:rPr kumimoji="0" sz="24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tab)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3843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383665" algn="l"/>
                <a:tab pos="1384300" algn="l"/>
              </a:tabLst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</a:t>
            </a:r>
            <a:r>
              <a:rPr kumimoji="0" sz="2400" b="1" i="0" u="none" strike="noStrike" kern="120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100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3843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383665" algn="l"/>
                <a:tab pos="1384300" algn="l"/>
              </a:tabLst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Candidate</a:t>
            </a:r>
            <a:r>
              <a:rPr kumimoji="0" sz="2400" b="1" i="0" u="none" strike="noStrike" kern="120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Tab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5260F1-EBD4-30C8-C0F6-F0D5CF669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65" y="933101"/>
            <a:ext cx="11603069" cy="4991797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E1DCD676-D378-38F8-4932-F7F6D6AF3830}"/>
              </a:ext>
            </a:extLst>
          </p:cNvPr>
          <p:cNvSpPr/>
          <p:nvPr/>
        </p:nvSpPr>
        <p:spPr>
          <a:xfrm>
            <a:off x="5867400" y="762000"/>
            <a:ext cx="228600" cy="135289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07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227" y="1163542"/>
            <a:ext cx="3130550" cy="4318635"/>
          </a:xfrm>
          <a:custGeom>
            <a:avLst/>
            <a:gdLst/>
            <a:ahLst/>
            <a:cxnLst/>
            <a:rect l="l" t="t" r="r" b="b"/>
            <a:pathLst>
              <a:path w="3130550" h="4318635">
                <a:moveTo>
                  <a:pt x="3008886" y="773993"/>
                </a:moveTo>
                <a:lnTo>
                  <a:pt x="1570807" y="773993"/>
                </a:lnTo>
                <a:lnTo>
                  <a:pt x="1612953" y="794362"/>
                </a:lnTo>
                <a:lnTo>
                  <a:pt x="1653729" y="814730"/>
                </a:lnTo>
                <a:lnTo>
                  <a:pt x="1693065" y="814730"/>
                </a:lnTo>
                <a:lnTo>
                  <a:pt x="1730889" y="835098"/>
                </a:lnTo>
                <a:lnTo>
                  <a:pt x="1767133" y="855466"/>
                </a:lnTo>
                <a:lnTo>
                  <a:pt x="1801724" y="875835"/>
                </a:lnTo>
                <a:lnTo>
                  <a:pt x="1834594" y="916571"/>
                </a:lnTo>
                <a:lnTo>
                  <a:pt x="1865671" y="936939"/>
                </a:lnTo>
                <a:lnTo>
                  <a:pt x="1894886" y="977676"/>
                </a:lnTo>
                <a:lnTo>
                  <a:pt x="1922167" y="998044"/>
                </a:lnTo>
                <a:lnTo>
                  <a:pt x="1947446" y="1038781"/>
                </a:lnTo>
                <a:lnTo>
                  <a:pt x="1970651" y="1079517"/>
                </a:lnTo>
                <a:lnTo>
                  <a:pt x="1991711" y="1120254"/>
                </a:lnTo>
                <a:lnTo>
                  <a:pt x="2010558" y="1160990"/>
                </a:lnTo>
                <a:lnTo>
                  <a:pt x="2027119" y="1201727"/>
                </a:lnTo>
                <a:lnTo>
                  <a:pt x="2041326" y="1242463"/>
                </a:lnTo>
                <a:lnTo>
                  <a:pt x="2053108" y="1303568"/>
                </a:lnTo>
                <a:lnTo>
                  <a:pt x="2062393" y="1344305"/>
                </a:lnTo>
                <a:lnTo>
                  <a:pt x="2071155" y="1425778"/>
                </a:lnTo>
                <a:lnTo>
                  <a:pt x="2072732" y="1568356"/>
                </a:lnTo>
                <a:lnTo>
                  <a:pt x="2070060" y="1609092"/>
                </a:lnTo>
                <a:lnTo>
                  <a:pt x="2066575" y="1629460"/>
                </a:lnTo>
                <a:lnTo>
                  <a:pt x="2062116" y="1670197"/>
                </a:lnTo>
                <a:lnTo>
                  <a:pt x="2056692" y="1710933"/>
                </a:lnTo>
                <a:lnTo>
                  <a:pt x="2050313" y="1731302"/>
                </a:lnTo>
                <a:lnTo>
                  <a:pt x="2042989" y="1772038"/>
                </a:lnTo>
                <a:lnTo>
                  <a:pt x="2034729" y="1792406"/>
                </a:lnTo>
                <a:lnTo>
                  <a:pt x="2025543" y="1833143"/>
                </a:lnTo>
                <a:lnTo>
                  <a:pt x="2015441" y="1873879"/>
                </a:lnTo>
                <a:lnTo>
                  <a:pt x="2004432" y="1894248"/>
                </a:lnTo>
                <a:lnTo>
                  <a:pt x="1992525" y="1934984"/>
                </a:lnTo>
                <a:lnTo>
                  <a:pt x="1979731" y="1975721"/>
                </a:lnTo>
                <a:lnTo>
                  <a:pt x="1966059" y="1996089"/>
                </a:lnTo>
                <a:lnTo>
                  <a:pt x="1951518" y="2036826"/>
                </a:lnTo>
                <a:lnTo>
                  <a:pt x="1936119" y="2077562"/>
                </a:lnTo>
                <a:lnTo>
                  <a:pt x="1919871" y="2097930"/>
                </a:lnTo>
                <a:lnTo>
                  <a:pt x="1902783" y="2138667"/>
                </a:lnTo>
                <a:lnTo>
                  <a:pt x="1884865" y="2179403"/>
                </a:lnTo>
                <a:lnTo>
                  <a:pt x="1866127" y="2199772"/>
                </a:lnTo>
                <a:lnTo>
                  <a:pt x="1846578" y="2240508"/>
                </a:lnTo>
                <a:lnTo>
                  <a:pt x="1826229" y="2281245"/>
                </a:lnTo>
                <a:lnTo>
                  <a:pt x="1805087" y="2301613"/>
                </a:lnTo>
                <a:lnTo>
                  <a:pt x="1783164" y="2342349"/>
                </a:lnTo>
                <a:lnTo>
                  <a:pt x="1760469" y="2383086"/>
                </a:lnTo>
                <a:lnTo>
                  <a:pt x="1737011" y="2423822"/>
                </a:lnTo>
                <a:lnTo>
                  <a:pt x="1712801" y="2444191"/>
                </a:lnTo>
                <a:lnTo>
                  <a:pt x="1687847" y="2484927"/>
                </a:lnTo>
                <a:lnTo>
                  <a:pt x="1662159" y="2525664"/>
                </a:lnTo>
                <a:lnTo>
                  <a:pt x="1635747" y="2566400"/>
                </a:lnTo>
                <a:lnTo>
                  <a:pt x="1608621" y="2607137"/>
                </a:lnTo>
                <a:lnTo>
                  <a:pt x="1580790" y="2627505"/>
                </a:lnTo>
                <a:lnTo>
                  <a:pt x="1523051" y="2708978"/>
                </a:lnTo>
                <a:lnTo>
                  <a:pt x="1462609" y="2790451"/>
                </a:lnTo>
                <a:lnTo>
                  <a:pt x="1399540" y="2851556"/>
                </a:lnTo>
                <a:lnTo>
                  <a:pt x="1333920" y="2933029"/>
                </a:lnTo>
                <a:lnTo>
                  <a:pt x="1265828" y="3014502"/>
                </a:lnTo>
                <a:lnTo>
                  <a:pt x="1195339" y="3095975"/>
                </a:lnTo>
                <a:lnTo>
                  <a:pt x="1122532" y="3177448"/>
                </a:lnTo>
                <a:lnTo>
                  <a:pt x="1047482" y="3258921"/>
                </a:lnTo>
                <a:lnTo>
                  <a:pt x="970266" y="3340394"/>
                </a:lnTo>
                <a:lnTo>
                  <a:pt x="850552" y="3462604"/>
                </a:lnTo>
                <a:lnTo>
                  <a:pt x="726398" y="3584813"/>
                </a:lnTo>
                <a:lnTo>
                  <a:pt x="554404" y="3768128"/>
                </a:lnTo>
                <a:lnTo>
                  <a:pt x="0" y="4318071"/>
                </a:lnTo>
                <a:lnTo>
                  <a:pt x="3130131" y="4318071"/>
                </a:lnTo>
                <a:lnTo>
                  <a:pt x="3130131" y="3625550"/>
                </a:lnTo>
                <a:lnTo>
                  <a:pt x="1015294" y="3625550"/>
                </a:lnTo>
                <a:lnTo>
                  <a:pt x="1078946" y="3605182"/>
                </a:lnTo>
                <a:lnTo>
                  <a:pt x="1141503" y="3564445"/>
                </a:lnTo>
                <a:lnTo>
                  <a:pt x="1202970" y="3523709"/>
                </a:lnTo>
                <a:lnTo>
                  <a:pt x="1263353" y="3503340"/>
                </a:lnTo>
                <a:lnTo>
                  <a:pt x="1322655" y="3462604"/>
                </a:lnTo>
                <a:lnTo>
                  <a:pt x="1380882" y="3421867"/>
                </a:lnTo>
                <a:lnTo>
                  <a:pt x="1438039" y="3401499"/>
                </a:lnTo>
                <a:lnTo>
                  <a:pt x="1494131" y="3360762"/>
                </a:lnTo>
                <a:lnTo>
                  <a:pt x="1549162" y="3320026"/>
                </a:lnTo>
                <a:lnTo>
                  <a:pt x="1603138" y="3299658"/>
                </a:lnTo>
                <a:lnTo>
                  <a:pt x="1656063" y="3258921"/>
                </a:lnTo>
                <a:lnTo>
                  <a:pt x="1707943" y="3218185"/>
                </a:lnTo>
                <a:lnTo>
                  <a:pt x="1758781" y="3197816"/>
                </a:lnTo>
                <a:lnTo>
                  <a:pt x="1808584" y="3157080"/>
                </a:lnTo>
                <a:lnTo>
                  <a:pt x="1857356" y="3116343"/>
                </a:lnTo>
                <a:lnTo>
                  <a:pt x="1905101" y="3095975"/>
                </a:lnTo>
                <a:lnTo>
                  <a:pt x="1951826" y="3055239"/>
                </a:lnTo>
                <a:lnTo>
                  <a:pt x="1997534" y="3014502"/>
                </a:lnTo>
                <a:lnTo>
                  <a:pt x="2042231" y="2994134"/>
                </a:lnTo>
                <a:lnTo>
                  <a:pt x="2085921" y="2953397"/>
                </a:lnTo>
                <a:lnTo>
                  <a:pt x="2128610" y="2912661"/>
                </a:lnTo>
                <a:lnTo>
                  <a:pt x="2170302" y="2871924"/>
                </a:lnTo>
                <a:lnTo>
                  <a:pt x="2211003" y="2851556"/>
                </a:lnTo>
                <a:lnTo>
                  <a:pt x="2250716" y="2810819"/>
                </a:lnTo>
                <a:lnTo>
                  <a:pt x="2289448" y="2770083"/>
                </a:lnTo>
                <a:lnTo>
                  <a:pt x="2327203" y="2749715"/>
                </a:lnTo>
                <a:lnTo>
                  <a:pt x="2363985" y="2708978"/>
                </a:lnTo>
                <a:lnTo>
                  <a:pt x="2399800" y="2668242"/>
                </a:lnTo>
                <a:lnTo>
                  <a:pt x="2434653" y="2647873"/>
                </a:lnTo>
                <a:lnTo>
                  <a:pt x="2468549" y="2607137"/>
                </a:lnTo>
                <a:lnTo>
                  <a:pt x="2501492" y="2566400"/>
                </a:lnTo>
                <a:lnTo>
                  <a:pt x="2533487" y="2546032"/>
                </a:lnTo>
                <a:lnTo>
                  <a:pt x="2564540" y="2505295"/>
                </a:lnTo>
                <a:lnTo>
                  <a:pt x="2594654" y="2464559"/>
                </a:lnTo>
                <a:lnTo>
                  <a:pt x="2623836" y="2444191"/>
                </a:lnTo>
                <a:lnTo>
                  <a:pt x="2652090" y="2403454"/>
                </a:lnTo>
                <a:lnTo>
                  <a:pt x="2679421" y="2362718"/>
                </a:lnTo>
                <a:lnTo>
                  <a:pt x="2705834" y="2342349"/>
                </a:lnTo>
                <a:lnTo>
                  <a:pt x="2731333" y="2301613"/>
                </a:lnTo>
                <a:lnTo>
                  <a:pt x="2755924" y="2260876"/>
                </a:lnTo>
                <a:lnTo>
                  <a:pt x="2779611" y="2220140"/>
                </a:lnTo>
                <a:lnTo>
                  <a:pt x="2802400" y="2199772"/>
                </a:lnTo>
                <a:lnTo>
                  <a:pt x="2824296" y="2159035"/>
                </a:lnTo>
                <a:lnTo>
                  <a:pt x="2845302" y="2118299"/>
                </a:lnTo>
                <a:lnTo>
                  <a:pt x="2865425" y="2097930"/>
                </a:lnTo>
                <a:lnTo>
                  <a:pt x="2884668" y="2057194"/>
                </a:lnTo>
                <a:lnTo>
                  <a:pt x="2903038" y="2016457"/>
                </a:lnTo>
                <a:lnTo>
                  <a:pt x="2920539" y="1975721"/>
                </a:lnTo>
                <a:lnTo>
                  <a:pt x="2937175" y="1955352"/>
                </a:lnTo>
                <a:lnTo>
                  <a:pt x="2952952" y="1914616"/>
                </a:lnTo>
                <a:lnTo>
                  <a:pt x="2967874" y="1873879"/>
                </a:lnTo>
                <a:lnTo>
                  <a:pt x="2981947" y="1853511"/>
                </a:lnTo>
                <a:lnTo>
                  <a:pt x="2995176" y="1812775"/>
                </a:lnTo>
                <a:lnTo>
                  <a:pt x="3007564" y="1772038"/>
                </a:lnTo>
                <a:lnTo>
                  <a:pt x="3019118" y="1731302"/>
                </a:lnTo>
                <a:lnTo>
                  <a:pt x="3029842" y="1710933"/>
                </a:lnTo>
                <a:lnTo>
                  <a:pt x="3039741" y="1670197"/>
                </a:lnTo>
                <a:lnTo>
                  <a:pt x="3048820" y="1629460"/>
                </a:lnTo>
                <a:lnTo>
                  <a:pt x="3057083" y="1609092"/>
                </a:lnTo>
                <a:lnTo>
                  <a:pt x="3064537" y="1568356"/>
                </a:lnTo>
                <a:lnTo>
                  <a:pt x="3071185" y="1527619"/>
                </a:lnTo>
                <a:lnTo>
                  <a:pt x="3077032" y="1486882"/>
                </a:lnTo>
                <a:lnTo>
                  <a:pt x="3082084" y="1466514"/>
                </a:lnTo>
                <a:lnTo>
                  <a:pt x="3086345" y="1425778"/>
                </a:lnTo>
                <a:lnTo>
                  <a:pt x="3089821" y="1385041"/>
                </a:lnTo>
                <a:lnTo>
                  <a:pt x="3092515" y="1344305"/>
                </a:lnTo>
                <a:lnTo>
                  <a:pt x="3094434" y="1323936"/>
                </a:lnTo>
                <a:lnTo>
                  <a:pt x="3093337" y="1160990"/>
                </a:lnTo>
                <a:lnTo>
                  <a:pt x="3090055" y="1120254"/>
                </a:lnTo>
                <a:lnTo>
                  <a:pt x="3085458" y="1079517"/>
                </a:lnTo>
                <a:lnTo>
                  <a:pt x="3079547" y="1038781"/>
                </a:lnTo>
                <a:lnTo>
                  <a:pt x="3072321" y="998044"/>
                </a:lnTo>
                <a:lnTo>
                  <a:pt x="3063779" y="957308"/>
                </a:lnTo>
                <a:lnTo>
                  <a:pt x="3053922" y="916571"/>
                </a:lnTo>
                <a:lnTo>
                  <a:pt x="3042748" y="875835"/>
                </a:lnTo>
                <a:lnTo>
                  <a:pt x="3030257" y="835098"/>
                </a:lnTo>
                <a:lnTo>
                  <a:pt x="3016449" y="794362"/>
                </a:lnTo>
                <a:lnTo>
                  <a:pt x="3008886" y="773993"/>
                </a:lnTo>
                <a:close/>
              </a:path>
              <a:path w="3130550" h="4318635">
                <a:moveTo>
                  <a:pt x="3130131" y="2688610"/>
                </a:moveTo>
                <a:lnTo>
                  <a:pt x="2499237" y="3625550"/>
                </a:lnTo>
                <a:lnTo>
                  <a:pt x="3130131" y="3625550"/>
                </a:lnTo>
                <a:lnTo>
                  <a:pt x="3130131" y="2688610"/>
                </a:lnTo>
                <a:close/>
              </a:path>
              <a:path w="3130550" h="4318635">
                <a:moveTo>
                  <a:pt x="2241684" y="61104"/>
                </a:moveTo>
                <a:lnTo>
                  <a:pt x="1298943" y="61104"/>
                </a:lnTo>
                <a:lnTo>
                  <a:pt x="1220380" y="101841"/>
                </a:lnTo>
                <a:lnTo>
                  <a:pt x="1181787" y="101841"/>
                </a:lnTo>
                <a:lnTo>
                  <a:pt x="1143670" y="122209"/>
                </a:lnTo>
                <a:lnTo>
                  <a:pt x="1068911" y="162946"/>
                </a:lnTo>
                <a:lnTo>
                  <a:pt x="996205" y="203682"/>
                </a:lnTo>
                <a:lnTo>
                  <a:pt x="925651" y="244419"/>
                </a:lnTo>
                <a:lnTo>
                  <a:pt x="857348" y="285155"/>
                </a:lnTo>
                <a:lnTo>
                  <a:pt x="824073" y="325892"/>
                </a:lnTo>
                <a:lnTo>
                  <a:pt x="791398" y="346260"/>
                </a:lnTo>
                <a:lnTo>
                  <a:pt x="759336" y="386996"/>
                </a:lnTo>
                <a:lnTo>
                  <a:pt x="727900" y="407365"/>
                </a:lnTo>
                <a:lnTo>
                  <a:pt x="697101" y="448101"/>
                </a:lnTo>
                <a:lnTo>
                  <a:pt x="666953" y="468469"/>
                </a:lnTo>
                <a:lnTo>
                  <a:pt x="637468" y="509206"/>
                </a:lnTo>
                <a:lnTo>
                  <a:pt x="608659" y="549943"/>
                </a:lnTo>
                <a:lnTo>
                  <a:pt x="580538" y="570311"/>
                </a:lnTo>
                <a:lnTo>
                  <a:pt x="553117" y="611047"/>
                </a:lnTo>
                <a:lnTo>
                  <a:pt x="526409" y="651784"/>
                </a:lnTo>
                <a:lnTo>
                  <a:pt x="500426" y="692520"/>
                </a:lnTo>
                <a:lnTo>
                  <a:pt x="475181" y="733257"/>
                </a:lnTo>
                <a:lnTo>
                  <a:pt x="450687" y="773993"/>
                </a:lnTo>
                <a:lnTo>
                  <a:pt x="426956" y="814730"/>
                </a:lnTo>
                <a:lnTo>
                  <a:pt x="404001" y="875835"/>
                </a:lnTo>
                <a:lnTo>
                  <a:pt x="381833" y="916571"/>
                </a:lnTo>
                <a:lnTo>
                  <a:pt x="360466" y="957308"/>
                </a:lnTo>
                <a:lnTo>
                  <a:pt x="339911" y="1018413"/>
                </a:lnTo>
                <a:lnTo>
                  <a:pt x="320182" y="1059149"/>
                </a:lnTo>
                <a:lnTo>
                  <a:pt x="301291" y="1099886"/>
                </a:lnTo>
                <a:lnTo>
                  <a:pt x="283251" y="1160990"/>
                </a:lnTo>
                <a:lnTo>
                  <a:pt x="266073" y="1222095"/>
                </a:lnTo>
                <a:lnTo>
                  <a:pt x="249771" y="1262832"/>
                </a:lnTo>
                <a:lnTo>
                  <a:pt x="234357" y="1323936"/>
                </a:lnTo>
                <a:lnTo>
                  <a:pt x="219844" y="1385041"/>
                </a:lnTo>
                <a:lnTo>
                  <a:pt x="206243" y="1446146"/>
                </a:lnTo>
                <a:lnTo>
                  <a:pt x="193567" y="1507251"/>
                </a:lnTo>
                <a:lnTo>
                  <a:pt x="181830" y="1568356"/>
                </a:lnTo>
                <a:lnTo>
                  <a:pt x="262922" y="1446146"/>
                </a:lnTo>
                <a:lnTo>
                  <a:pt x="303026" y="1405409"/>
                </a:lnTo>
                <a:lnTo>
                  <a:pt x="342863" y="1344305"/>
                </a:lnTo>
                <a:lnTo>
                  <a:pt x="382451" y="1303568"/>
                </a:lnTo>
                <a:lnTo>
                  <a:pt x="421811" y="1242463"/>
                </a:lnTo>
                <a:lnTo>
                  <a:pt x="538723" y="1120254"/>
                </a:lnTo>
                <a:lnTo>
                  <a:pt x="577370" y="1099886"/>
                </a:lnTo>
                <a:lnTo>
                  <a:pt x="654299" y="1018413"/>
                </a:lnTo>
                <a:lnTo>
                  <a:pt x="730873" y="977676"/>
                </a:lnTo>
                <a:lnTo>
                  <a:pt x="769076" y="936939"/>
                </a:lnTo>
                <a:lnTo>
                  <a:pt x="960057" y="835098"/>
                </a:lnTo>
                <a:lnTo>
                  <a:pt x="998385" y="835098"/>
                </a:lnTo>
                <a:lnTo>
                  <a:pt x="1075332" y="794362"/>
                </a:lnTo>
                <a:lnTo>
                  <a:pt x="1152801" y="794362"/>
                </a:lnTo>
                <a:lnTo>
                  <a:pt x="1191780" y="773993"/>
                </a:lnTo>
                <a:lnTo>
                  <a:pt x="3008886" y="773993"/>
                </a:lnTo>
                <a:lnTo>
                  <a:pt x="3001323" y="753625"/>
                </a:lnTo>
                <a:lnTo>
                  <a:pt x="2984879" y="712889"/>
                </a:lnTo>
                <a:lnTo>
                  <a:pt x="2967116" y="672152"/>
                </a:lnTo>
                <a:lnTo>
                  <a:pt x="2948034" y="631416"/>
                </a:lnTo>
                <a:lnTo>
                  <a:pt x="2927631" y="611047"/>
                </a:lnTo>
                <a:lnTo>
                  <a:pt x="2905909" y="570311"/>
                </a:lnTo>
                <a:lnTo>
                  <a:pt x="2882866" y="529574"/>
                </a:lnTo>
                <a:lnTo>
                  <a:pt x="2858501" y="488838"/>
                </a:lnTo>
                <a:lnTo>
                  <a:pt x="2832815" y="468469"/>
                </a:lnTo>
                <a:lnTo>
                  <a:pt x="2805807" y="427733"/>
                </a:lnTo>
                <a:lnTo>
                  <a:pt x="2777476" y="407365"/>
                </a:lnTo>
                <a:lnTo>
                  <a:pt x="2747821" y="366628"/>
                </a:lnTo>
                <a:lnTo>
                  <a:pt x="2716844" y="346260"/>
                </a:lnTo>
                <a:lnTo>
                  <a:pt x="2684541" y="305523"/>
                </a:lnTo>
                <a:lnTo>
                  <a:pt x="2650915" y="285155"/>
                </a:lnTo>
                <a:lnTo>
                  <a:pt x="2615963" y="244419"/>
                </a:lnTo>
                <a:lnTo>
                  <a:pt x="2579685" y="224050"/>
                </a:lnTo>
                <a:lnTo>
                  <a:pt x="2542082" y="203682"/>
                </a:lnTo>
                <a:lnTo>
                  <a:pt x="2503151" y="183314"/>
                </a:lnTo>
                <a:lnTo>
                  <a:pt x="2462894" y="162946"/>
                </a:lnTo>
                <a:lnTo>
                  <a:pt x="2421309" y="142577"/>
                </a:lnTo>
                <a:lnTo>
                  <a:pt x="2378396" y="122209"/>
                </a:lnTo>
                <a:lnTo>
                  <a:pt x="2334155" y="101841"/>
                </a:lnTo>
                <a:lnTo>
                  <a:pt x="2288584" y="81473"/>
                </a:lnTo>
                <a:lnTo>
                  <a:pt x="2241684" y="61104"/>
                </a:lnTo>
                <a:close/>
              </a:path>
              <a:path w="3130550" h="4318635">
                <a:moveTo>
                  <a:pt x="2093002" y="20368"/>
                </a:moveTo>
                <a:lnTo>
                  <a:pt x="1461224" y="20368"/>
                </a:lnTo>
                <a:lnTo>
                  <a:pt x="1420041" y="40736"/>
                </a:lnTo>
                <a:lnTo>
                  <a:pt x="1379257" y="40736"/>
                </a:lnTo>
                <a:lnTo>
                  <a:pt x="1338887" y="61104"/>
                </a:lnTo>
                <a:lnTo>
                  <a:pt x="2193454" y="61104"/>
                </a:lnTo>
                <a:lnTo>
                  <a:pt x="2143894" y="40736"/>
                </a:lnTo>
                <a:lnTo>
                  <a:pt x="2093002" y="20368"/>
                </a:lnTo>
                <a:close/>
              </a:path>
              <a:path w="3130550" h="4318635">
                <a:moveTo>
                  <a:pt x="1932337" y="0"/>
                </a:moveTo>
                <a:lnTo>
                  <a:pt x="1587054" y="0"/>
                </a:lnTo>
                <a:lnTo>
                  <a:pt x="1544743" y="20368"/>
                </a:lnTo>
                <a:lnTo>
                  <a:pt x="1987224" y="20368"/>
                </a:lnTo>
                <a:lnTo>
                  <a:pt x="19323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78934" y="2102358"/>
            <a:ext cx="4189095" cy="2557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5400" spc="-5" dirty="0"/>
              <a:t>P</a:t>
            </a:r>
            <a:r>
              <a:rPr sz="5400" spc="80" dirty="0"/>
              <a:t>r</a:t>
            </a:r>
            <a:r>
              <a:rPr sz="5400" dirty="0"/>
              <a:t>ocessing  </a:t>
            </a:r>
            <a:r>
              <a:rPr sz="5400" spc="15" dirty="0"/>
              <a:t>Members</a:t>
            </a:r>
            <a:endParaRPr sz="5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808" y="6188202"/>
            <a:ext cx="494537" cy="470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1226" y="431800"/>
            <a:ext cx="211455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</a:t>
            </a:r>
            <a:r>
              <a:rPr spc="-90" dirty="0"/>
              <a:t>v</a:t>
            </a:r>
            <a:r>
              <a:rPr spc="-5" dirty="0"/>
              <a:t>e</a:t>
            </a:r>
            <a:r>
              <a:rPr spc="175" dirty="0"/>
              <a:t>r</a:t>
            </a:r>
            <a:r>
              <a:rPr spc="-5" dirty="0"/>
              <a:t>view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1226" y="1090930"/>
            <a:ext cx="10346690" cy="3201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27380" indent="-342900">
              <a:lnSpc>
                <a:spcPct val="15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Officer’s Online is a secure portal that, depending on</a:t>
            </a: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officer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position, allows access to council</a:t>
            </a:r>
            <a:r>
              <a:rPr sz="2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records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5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Member Management allows viewing and modifying of member  records and to update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council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officers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directors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Member Billing is used for council income and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expenses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8" name="Picture 7" descr="A picture containing text, human face, screenshot, person&#10;&#10;Description automatically generated">
            <a:extLst>
              <a:ext uri="{FF2B5EF4-FFF2-40B4-BE49-F238E27FC236}">
                <a16:creationId xmlns:a16="http://schemas.microsoft.com/office/drawing/2014/main" id="{3224C4A5-B648-E6F8-CBDD-975C7D01D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69"/>
            <a:ext cx="12192000" cy="676786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5909" y="292100"/>
            <a:ext cx="4836795" cy="611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FFFFFF"/>
                </a:solidFill>
                <a:latin typeface="Arial Black"/>
                <a:cs typeface="Arial Black"/>
              </a:rPr>
              <a:t>Online</a:t>
            </a:r>
            <a:r>
              <a:rPr sz="3600" b="1" spc="-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b="1" spc="5" dirty="0">
                <a:solidFill>
                  <a:srgbClr val="FFFFFF"/>
                </a:solidFill>
                <a:latin typeface="Arial Black"/>
                <a:cs typeface="Arial Black"/>
              </a:rPr>
              <a:t>Membership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3155" y="2152141"/>
            <a:ext cx="4241165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Joins via</a:t>
            </a:r>
            <a:r>
              <a:rPr sz="2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kofc.org/join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97829" y="323850"/>
            <a:ext cx="6477000" cy="6210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808" y="6188202"/>
            <a:ext cx="494537" cy="470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0952" y="260858"/>
            <a:ext cx="6471920" cy="611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/>
              <a:t>Intake </a:t>
            </a:r>
            <a:r>
              <a:rPr dirty="0"/>
              <a:t>of Online</a:t>
            </a:r>
            <a:r>
              <a:rPr spc="155" dirty="0"/>
              <a:t> </a:t>
            </a:r>
            <a:r>
              <a:rPr spc="10" dirty="0"/>
              <a:t>Members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0952" y="1527302"/>
            <a:ext cx="7336790" cy="1252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Online members appear on prospect</a:t>
            </a:r>
            <a:r>
              <a:rPr sz="2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tab</a:t>
            </a:r>
            <a:endParaRPr sz="2800">
              <a:latin typeface="Arial"/>
              <a:cs typeface="Arial"/>
            </a:endParaRPr>
          </a:p>
          <a:p>
            <a:pPr marL="1098550" lvl="1" indent="-457200">
              <a:lnSpc>
                <a:spcPct val="100000"/>
              </a:lnSpc>
              <a:spcBef>
                <a:spcPts val="10"/>
              </a:spcBef>
              <a:buSzPct val="68750"/>
              <a:buFont typeface="Arial"/>
              <a:buChar char="•"/>
              <a:tabLst>
                <a:tab pos="1097915" algn="l"/>
                <a:tab pos="109855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State assigned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him,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endParaRPr sz="2400">
              <a:latin typeface="Arial"/>
              <a:cs typeface="Arial"/>
            </a:endParaRPr>
          </a:p>
          <a:p>
            <a:pPr marL="1098550" lvl="1" indent="-457200">
              <a:lnSpc>
                <a:spcPct val="100000"/>
              </a:lnSpc>
              <a:spcBef>
                <a:spcPts val="600"/>
              </a:spcBef>
              <a:buSzPct val="68750"/>
              <a:buFont typeface="Arial"/>
              <a:buChar char="•"/>
              <a:tabLst>
                <a:tab pos="1097915" algn="l"/>
                <a:tab pos="109855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Member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put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council number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application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90536" y="5166359"/>
            <a:ext cx="10858881" cy="1402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808" y="6188202"/>
            <a:ext cx="494537" cy="470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37894" y="969263"/>
            <a:ext cx="9316211" cy="48204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94941" y="3061335"/>
            <a:ext cx="4953000" cy="213360"/>
          </a:xfrm>
          <a:custGeom>
            <a:avLst/>
            <a:gdLst/>
            <a:ahLst/>
            <a:cxnLst/>
            <a:rect l="l" t="t" r="r" b="b"/>
            <a:pathLst>
              <a:path w="4953000" h="213360">
                <a:moveTo>
                  <a:pt x="0" y="213360"/>
                </a:moveTo>
                <a:lnTo>
                  <a:pt x="4953000" y="213360"/>
                </a:lnTo>
                <a:lnTo>
                  <a:pt x="4953000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1128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94941" y="3061335"/>
            <a:ext cx="4953000" cy="213360"/>
          </a:xfrm>
          <a:custGeom>
            <a:avLst/>
            <a:gdLst/>
            <a:ahLst/>
            <a:cxnLst/>
            <a:rect l="l" t="t" r="r" b="b"/>
            <a:pathLst>
              <a:path w="4953000" h="213360">
                <a:moveTo>
                  <a:pt x="0" y="213360"/>
                </a:moveTo>
                <a:lnTo>
                  <a:pt x="4953000" y="213360"/>
                </a:lnTo>
                <a:lnTo>
                  <a:pt x="4953000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ln w="12954">
            <a:solidFill>
              <a:srgbClr val="091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4941" y="3451478"/>
            <a:ext cx="4953000" cy="213360"/>
          </a:xfrm>
          <a:custGeom>
            <a:avLst/>
            <a:gdLst/>
            <a:ahLst/>
            <a:cxnLst/>
            <a:rect l="l" t="t" r="r" b="b"/>
            <a:pathLst>
              <a:path w="4953000" h="213360">
                <a:moveTo>
                  <a:pt x="0" y="213360"/>
                </a:moveTo>
                <a:lnTo>
                  <a:pt x="4953000" y="213360"/>
                </a:lnTo>
                <a:lnTo>
                  <a:pt x="4953000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1128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94941" y="3451478"/>
            <a:ext cx="4953000" cy="213360"/>
          </a:xfrm>
          <a:custGeom>
            <a:avLst/>
            <a:gdLst/>
            <a:ahLst/>
            <a:cxnLst/>
            <a:rect l="l" t="t" r="r" b="b"/>
            <a:pathLst>
              <a:path w="4953000" h="213360">
                <a:moveTo>
                  <a:pt x="0" y="213360"/>
                </a:moveTo>
                <a:lnTo>
                  <a:pt x="4953000" y="213360"/>
                </a:lnTo>
                <a:lnTo>
                  <a:pt x="4953000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ln w="12954">
            <a:solidFill>
              <a:srgbClr val="091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94941" y="3849242"/>
            <a:ext cx="4953000" cy="337820"/>
          </a:xfrm>
          <a:custGeom>
            <a:avLst/>
            <a:gdLst/>
            <a:ahLst/>
            <a:cxnLst/>
            <a:rect l="l" t="t" r="r" b="b"/>
            <a:pathLst>
              <a:path w="4953000" h="337820">
                <a:moveTo>
                  <a:pt x="0" y="337566"/>
                </a:moveTo>
                <a:lnTo>
                  <a:pt x="4953000" y="337566"/>
                </a:lnTo>
                <a:lnTo>
                  <a:pt x="4953000" y="0"/>
                </a:lnTo>
                <a:lnTo>
                  <a:pt x="0" y="0"/>
                </a:lnTo>
                <a:lnTo>
                  <a:pt x="0" y="337566"/>
                </a:lnTo>
                <a:close/>
              </a:path>
            </a:pathLst>
          </a:custGeom>
          <a:solidFill>
            <a:srgbClr val="1128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94941" y="3849242"/>
            <a:ext cx="4953000" cy="337820"/>
          </a:xfrm>
          <a:custGeom>
            <a:avLst/>
            <a:gdLst/>
            <a:ahLst/>
            <a:cxnLst/>
            <a:rect l="l" t="t" r="r" b="b"/>
            <a:pathLst>
              <a:path w="4953000" h="337820">
                <a:moveTo>
                  <a:pt x="0" y="337566"/>
                </a:moveTo>
                <a:lnTo>
                  <a:pt x="4953000" y="337566"/>
                </a:lnTo>
                <a:lnTo>
                  <a:pt x="4953000" y="0"/>
                </a:lnTo>
                <a:lnTo>
                  <a:pt x="0" y="0"/>
                </a:lnTo>
                <a:lnTo>
                  <a:pt x="0" y="337566"/>
                </a:lnTo>
                <a:close/>
              </a:path>
            </a:pathLst>
          </a:custGeom>
          <a:ln w="12954">
            <a:solidFill>
              <a:srgbClr val="091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09446" y="5956300"/>
            <a:ext cx="2174875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Hit</a:t>
            </a:r>
            <a:r>
              <a:rPr sz="2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Transfer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735">
              <a:lnSpc>
                <a:spcPct val="100000"/>
              </a:lnSpc>
            </a:pPr>
            <a:r>
              <a:rPr spc="-5" dirty="0"/>
              <a:t>Transferring </a:t>
            </a:r>
            <a:r>
              <a:rPr dirty="0"/>
              <a:t>Online </a:t>
            </a:r>
            <a:r>
              <a:rPr spc="10" dirty="0"/>
              <a:t>Members </a:t>
            </a:r>
            <a:r>
              <a:rPr dirty="0"/>
              <a:t>into </a:t>
            </a:r>
            <a:r>
              <a:rPr spc="-20" dirty="0"/>
              <a:t>your</a:t>
            </a:r>
            <a:r>
              <a:rPr spc="-70" dirty="0"/>
              <a:t> </a:t>
            </a:r>
            <a:r>
              <a:rPr dirty="0"/>
              <a:t>Council</a:t>
            </a:r>
          </a:p>
        </p:txBody>
      </p:sp>
      <p:sp>
        <p:nvSpPr>
          <p:cNvPr id="12" name="object 12"/>
          <p:cNvSpPr/>
          <p:nvPr/>
        </p:nvSpPr>
        <p:spPr>
          <a:xfrm>
            <a:off x="9041510" y="2733675"/>
            <a:ext cx="485140" cy="258445"/>
          </a:xfrm>
          <a:custGeom>
            <a:avLst/>
            <a:gdLst/>
            <a:ahLst/>
            <a:cxnLst/>
            <a:rect l="l" t="t" r="r" b="b"/>
            <a:pathLst>
              <a:path w="485140" h="258444">
                <a:moveTo>
                  <a:pt x="484632" y="129159"/>
                </a:moveTo>
                <a:lnTo>
                  <a:pt x="0" y="129159"/>
                </a:lnTo>
                <a:lnTo>
                  <a:pt x="242316" y="258317"/>
                </a:lnTo>
                <a:lnTo>
                  <a:pt x="484632" y="129159"/>
                </a:lnTo>
                <a:close/>
              </a:path>
              <a:path w="485140" h="258444">
                <a:moveTo>
                  <a:pt x="363474" y="0"/>
                </a:moveTo>
                <a:lnTo>
                  <a:pt x="121158" y="0"/>
                </a:lnTo>
                <a:lnTo>
                  <a:pt x="121158" y="129159"/>
                </a:lnTo>
                <a:lnTo>
                  <a:pt x="363474" y="129159"/>
                </a:lnTo>
                <a:lnTo>
                  <a:pt x="363474" y="0"/>
                </a:lnTo>
                <a:close/>
              </a:path>
            </a:pathLst>
          </a:custGeom>
          <a:solidFill>
            <a:srgbClr val="EE3A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41510" y="2733675"/>
            <a:ext cx="485140" cy="258445"/>
          </a:xfrm>
          <a:custGeom>
            <a:avLst/>
            <a:gdLst/>
            <a:ahLst/>
            <a:cxnLst/>
            <a:rect l="l" t="t" r="r" b="b"/>
            <a:pathLst>
              <a:path w="485140" h="258444">
                <a:moveTo>
                  <a:pt x="0" y="129159"/>
                </a:moveTo>
                <a:lnTo>
                  <a:pt x="121158" y="129159"/>
                </a:lnTo>
                <a:lnTo>
                  <a:pt x="121158" y="0"/>
                </a:lnTo>
                <a:lnTo>
                  <a:pt x="363474" y="0"/>
                </a:lnTo>
                <a:lnTo>
                  <a:pt x="363474" y="129159"/>
                </a:lnTo>
                <a:lnTo>
                  <a:pt x="484632" y="129159"/>
                </a:lnTo>
                <a:lnTo>
                  <a:pt x="242316" y="258317"/>
                </a:lnTo>
                <a:lnTo>
                  <a:pt x="0" y="129159"/>
                </a:lnTo>
                <a:close/>
              </a:path>
            </a:pathLst>
          </a:custGeom>
          <a:ln w="12954">
            <a:solidFill>
              <a:srgbClr val="0309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15400" y="2991611"/>
            <a:ext cx="695960" cy="361315"/>
          </a:xfrm>
          <a:custGeom>
            <a:avLst/>
            <a:gdLst/>
            <a:ahLst/>
            <a:cxnLst/>
            <a:rect l="l" t="t" r="r" b="b"/>
            <a:pathLst>
              <a:path w="695959" h="361314">
                <a:moveTo>
                  <a:pt x="0" y="180593"/>
                </a:moveTo>
                <a:lnTo>
                  <a:pt x="21758" y="117596"/>
                </a:lnTo>
                <a:lnTo>
                  <a:pt x="47483" y="89464"/>
                </a:lnTo>
                <a:lnTo>
                  <a:pt x="81798" y="64257"/>
                </a:lnTo>
                <a:lnTo>
                  <a:pt x="123720" y="42488"/>
                </a:lnTo>
                <a:lnTo>
                  <a:pt x="172268" y="24666"/>
                </a:lnTo>
                <a:lnTo>
                  <a:pt x="226460" y="11303"/>
                </a:lnTo>
                <a:lnTo>
                  <a:pt x="285316" y="2911"/>
                </a:lnTo>
                <a:lnTo>
                  <a:pt x="347852" y="0"/>
                </a:lnTo>
                <a:lnTo>
                  <a:pt x="410389" y="2911"/>
                </a:lnTo>
                <a:lnTo>
                  <a:pt x="469245" y="11303"/>
                </a:lnTo>
                <a:lnTo>
                  <a:pt x="523437" y="24666"/>
                </a:lnTo>
                <a:lnTo>
                  <a:pt x="571985" y="42488"/>
                </a:lnTo>
                <a:lnTo>
                  <a:pt x="613907" y="64257"/>
                </a:lnTo>
                <a:lnTo>
                  <a:pt x="648222" y="89464"/>
                </a:lnTo>
                <a:lnTo>
                  <a:pt x="673947" y="117596"/>
                </a:lnTo>
                <a:lnTo>
                  <a:pt x="695705" y="180593"/>
                </a:lnTo>
                <a:lnTo>
                  <a:pt x="690102" y="213044"/>
                </a:lnTo>
                <a:lnTo>
                  <a:pt x="648222" y="271723"/>
                </a:lnTo>
                <a:lnTo>
                  <a:pt x="613907" y="296930"/>
                </a:lnTo>
                <a:lnTo>
                  <a:pt x="571985" y="318699"/>
                </a:lnTo>
                <a:lnTo>
                  <a:pt x="523437" y="336521"/>
                </a:lnTo>
                <a:lnTo>
                  <a:pt x="469245" y="349884"/>
                </a:lnTo>
                <a:lnTo>
                  <a:pt x="410389" y="358276"/>
                </a:lnTo>
                <a:lnTo>
                  <a:pt x="347852" y="361188"/>
                </a:lnTo>
                <a:lnTo>
                  <a:pt x="285316" y="358276"/>
                </a:lnTo>
                <a:lnTo>
                  <a:pt x="226460" y="349884"/>
                </a:lnTo>
                <a:lnTo>
                  <a:pt x="172268" y="336521"/>
                </a:lnTo>
                <a:lnTo>
                  <a:pt x="123720" y="318699"/>
                </a:lnTo>
                <a:lnTo>
                  <a:pt x="81798" y="296930"/>
                </a:lnTo>
                <a:lnTo>
                  <a:pt x="47483" y="271723"/>
                </a:lnTo>
                <a:lnTo>
                  <a:pt x="21758" y="243591"/>
                </a:lnTo>
                <a:lnTo>
                  <a:pt x="0" y="180593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808" y="6188202"/>
            <a:ext cx="494537" cy="470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5909" y="292100"/>
            <a:ext cx="2369185" cy="611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Form</a:t>
            </a:r>
            <a:r>
              <a:rPr spc="-105" dirty="0"/>
              <a:t> </a:t>
            </a:r>
            <a:r>
              <a:rPr dirty="0"/>
              <a:t>100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540" y="1382521"/>
            <a:ext cx="5029835" cy="3081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New Member fills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out</a:t>
            </a:r>
            <a:r>
              <a:rPr sz="2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Form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87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3 Signatures are</a:t>
            </a:r>
            <a:r>
              <a:rPr sz="2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required</a:t>
            </a:r>
            <a:endParaRPr sz="2800">
              <a:latin typeface="Arial"/>
              <a:cs typeface="Arial"/>
            </a:endParaRPr>
          </a:p>
          <a:p>
            <a:pPr marL="469900" marR="260985" indent="-457200">
              <a:lnSpc>
                <a:spcPct val="150000"/>
              </a:lnSpc>
              <a:spcBef>
                <a:spcPts val="2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Scan &amp; send via email</a:t>
            </a:r>
            <a:r>
              <a:rPr sz="28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to: 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membership@kofc.org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87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FS retains a signed</a:t>
            </a:r>
            <a:r>
              <a:rPr sz="28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copy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50052" y="991361"/>
            <a:ext cx="6364986" cy="44066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808" y="6188202"/>
            <a:ext cx="494537" cy="470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5909" y="292100"/>
            <a:ext cx="3630295" cy="611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Candidate</a:t>
            </a:r>
            <a:r>
              <a:rPr spc="-70" dirty="0"/>
              <a:t> </a:t>
            </a:r>
            <a:r>
              <a:rPr spc="-60" dirty="0"/>
              <a:t>Tab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091946"/>
            <a:ext cx="8966835" cy="1775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Pending Member appears once for is</a:t>
            </a:r>
            <a:r>
              <a:rPr sz="28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complete</a:t>
            </a:r>
            <a:endParaRPr sz="2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87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Fill all</a:t>
            </a:r>
            <a:r>
              <a:rPr sz="28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2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88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Information appears on the Pending Members</a:t>
            </a:r>
            <a:r>
              <a:rPr sz="2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List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19222" y="3306317"/>
            <a:ext cx="9083040" cy="3413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8902" y="5747765"/>
            <a:ext cx="2373630" cy="467995"/>
          </a:xfrm>
          <a:custGeom>
            <a:avLst/>
            <a:gdLst/>
            <a:ahLst/>
            <a:cxnLst/>
            <a:rect l="l" t="t" r="r" b="b"/>
            <a:pathLst>
              <a:path w="2373629" h="467995">
                <a:moveTo>
                  <a:pt x="0" y="77978"/>
                </a:moveTo>
                <a:lnTo>
                  <a:pt x="6129" y="47625"/>
                </a:lnTo>
                <a:lnTo>
                  <a:pt x="22844" y="22839"/>
                </a:lnTo>
                <a:lnTo>
                  <a:pt x="47630" y="6127"/>
                </a:lnTo>
                <a:lnTo>
                  <a:pt x="77977" y="0"/>
                </a:lnTo>
                <a:lnTo>
                  <a:pt x="2295652" y="0"/>
                </a:lnTo>
                <a:lnTo>
                  <a:pt x="2325999" y="6127"/>
                </a:lnTo>
                <a:lnTo>
                  <a:pt x="2350785" y="22839"/>
                </a:lnTo>
                <a:lnTo>
                  <a:pt x="2367500" y="47625"/>
                </a:lnTo>
                <a:lnTo>
                  <a:pt x="2373629" y="77978"/>
                </a:lnTo>
                <a:lnTo>
                  <a:pt x="2373629" y="389890"/>
                </a:lnTo>
                <a:lnTo>
                  <a:pt x="2367500" y="420242"/>
                </a:lnTo>
                <a:lnTo>
                  <a:pt x="2350785" y="445028"/>
                </a:lnTo>
                <a:lnTo>
                  <a:pt x="2325999" y="461740"/>
                </a:lnTo>
                <a:lnTo>
                  <a:pt x="2295652" y="467868"/>
                </a:lnTo>
                <a:lnTo>
                  <a:pt x="77977" y="467868"/>
                </a:lnTo>
                <a:lnTo>
                  <a:pt x="47630" y="461740"/>
                </a:lnTo>
                <a:lnTo>
                  <a:pt x="22844" y="445028"/>
                </a:lnTo>
                <a:lnTo>
                  <a:pt x="6129" y="420242"/>
                </a:lnTo>
                <a:lnTo>
                  <a:pt x="0" y="389890"/>
                </a:lnTo>
                <a:lnTo>
                  <a:pt x="0" y="77978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808" y="6188202"/>
            <a:ext cx="494537" cy="470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8518" y="225297"/>
            <a:ext cx="5221605" cy="1160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81100" marR="5080" indent="-1169035">
              <a:lnSpc>
                <a:spcPct val="100000"/>
              </a:lnSpc>
            </a:pPr>
            <a:r>
              <a:rPr dirty="0"/>
              <a:t>Affiliate</a:t>
            </a:r>
            <a:r>
              <a:rPr spc="-70" dirty="0"/>
              <a:t> </a:t>
            </a:r>
            <a:r>
              <a:rPr spc="5" dirty="0"/>
              <a:t>Membership  Procedures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1074" y="1870455"/>
            <a:ext cx="6479540" cy="1297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>
              <a:lnSpc>
                <a:spcPct val="15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Follow the Affiliate List</a:t>
            </a:r>
            <a:r>
              <a:rPr sz="2800" b="1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Submission  Process – #</a:t>
            </a:r>
            <a:r>
              <a:rPr sz="2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35" dirty="0">
                <a:solidFill>
                  <a:srgbClr val="FFFFFF"/>
                </a:solidFill>
                <a:latin typeface="Arial"/>
                <a:cs typeface="Arial"/>
              </a:rPr>
              <a:t>11729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13854" y="354329"/>
            <a:ext cx="4750308" cy="6149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94804" y="335279"/>
            <a:ext cx="4788535" cy="6187440"/>
          </a:xfrm>
          <a:custGeom>
            <a:avLst/>
            <a:gdLst/>
            <a:ahLst/>
            <a:cxnLst/>
            <a:rect l="l" t="t" r="r" b="b"/>
            <a:pathLst>
              <a:path w="4788534" h="6187440">
                <a:moveTo>
                  <a:pt x="0" y="6187440"/>
                </a:moveTo>
                <a:lnTo>
                  <a:pt x="4788408" y="6187440"/>
                </a:lnTo>
                <a:lnTo>
                  <a:pt x="4788408" y="0"/>
                </a:lnTo>
                <a:lnTo>
                  <a:pt x="0" y="0"/>
                </a:lnTo>
                <a:lnTo>
                  <a:pt x="0" y="618744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5806" y="223773"/>
            <a:ext cx="5318760" cy="611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FFFFFF"/>
                </a:solidFill>
                <a:latin typeface="Arial Black"/>
                <a:cs typeface="Arial Black"/>
              </a:rPr>
              <a:t>Affiliate</a:t>
            </a:r>
            <a:r>
              <a:rPr sz="3600" b="1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 Black"/>
                <a:cs typeface="Arial Black"/>
              </a:rPr>
              <a:t>Spreadsheet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1074" y="1296670"/>
            <a:ext cx="9638030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Enter council #, membership #, first name &amp; last</a:t>
            </a:r>
            <a:r>
              <a:rPr sz="2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name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2587" y="2705100"/>
            <a:ext cx="11967972" cy="34358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5998D7-7580-4A45-91B3-E5C3B84D3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05" y="0"/>
            <a:ext cx="11307704" cy="68580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F95D53DA-6369-8049-E9C4-19542358975A}"/>
              </a:ext>
            </a:extLst>
          </p:cNvPr>
          <p:cNvSpPr/>
          <p:nvPr/>
        </p:nvSpPr>
        <p:spPr>
          <a:xfrm rot="18931785">
            <a:off x="3923228" y="2346474"/>
            <a:ext cx="1458400" cy="4843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99FCC3-C44B-947A-FD8E-560AEB158DA4}"/>
              </a:ext>
            </a:extLst>
          </p:cNvPr>
          <p:cNvSpPr txBox="1"/>
          <p:nvPr/>
        </p:nvSpPr>
        <p:spPr>
          <a:xfrm>
            <a:off x="3657600" y="34290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Select Member Management Block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816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808" y="6188202"/>
            <a:ext cx="494537" cy="470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52B5FB65-C67A-D0F1-8C79-0AA5826E95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4" t="16784" r="23448" b="6935"/>
          <a:stretch/>
        </p:blipFill>
        <p:spPr>
          <a:xfrm>
            <a:off x="2057400" y="609600"/>
            <a:ext cx="7632192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808" y="6188202"/>
            <a:ext cx="494537" cy="470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1226" y="431800"/>
            <a:ext cx="3298825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Find a</a:t>
            </a:r>
            <a:r>
              <a:rPr spc="-55" dirty="0"/>
              <a:t> </a:t>
            </a:r>
            <a:r>
              <a:rPr spc="-5" dirty="0"/>
              <a:t>Member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6586" y="997711"/>
            <a:ext cx="4011929" cy="4389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Allows searching members  by name or member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#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Enter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few letters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last</a:t>
            </a:r>
          </a:p>
          <a:p>
            <a:pPr marL="355600">
              <a:lnSpc>
                <a:spcPct val="100000"/>
              </a:lnSpc>
              <a:spcBef>
                <a:spcPts val="1440"/>
              </a:spcBef>
            </a:pPr>
            <a:r>
              <a:rPr sz="2400" spc="-5" dirty="0">
                <a:latin typeface="Arial"/>
                <a:cs typeface="Arial"/>
              </a:rPr>
              <a:t>name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3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Or </a:t>
            </a:r>
            <a:r>
              <a:rPr sz="2400" spc="-5" dirty="0">
                <a:latin typeface="Arial"/>
                <a:cs typeface="Arial"/>
              </a:rPr>
              <a:t>by member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#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3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Click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“Search”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3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Active </a:t>
            </a:r>
            <a:r>
              <a:rPr sz="2400" spc="-5" dirty="0">
                <a:latin typeface="Arial"/>
                <a:cs typeface="Arial"/>
              </a:rPr>
              <a:t>– </a:t>
            </a:r>
            <a:r>
              <a:rPr sz="2400" dirty="0">
                <a:latin typeface="Arial"/>
                <a:cs typeface="Arial"/>
              </a:rPr>
              <a:t>Ins. </a:t>
            </a:r>
            <a:r>
              <a:rPr sz="2400" spc="-5" dirty="0">
                <a:latin typeface="Arial"/>
                <a:cs typeface="Arial"/>
              </a:rPr>
              <a:t>Or</a:t>
            </a:r>
            <a:r>
              <a:rPr sz="2400" spc="-2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Assoc.</a:t>
            </a:r>
          </a:p>
          <a:p>
            <a:pPr marL="355600" indent="-342900">
              <a:lnSpc>
                <a:spcPct val="100000"/>
              </a:lnSpc>
              <a:spcBef>
                <a:spcPts val="143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Former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5" dirty="0">
                <a:latin typeface="Arial"/>
                <a:cs typeface="Arial"/>
              </a:rPr>
              <a:t>Inactive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Ins.</a:t>
            </a:r>
          </a:p>
        </p:txBody>
      </p:sp>
      <p:sp>
        <p:nvSpPr>
          <p:cNvPr id="5" name="object 5"/>
          <p:cNvSpPr/>
          <p:nvPr/>
        </p:nvSpPr>
        <p:spPr>
          <a:xfrm>
            <a:off x="4411217" y="457200"/>
            <a:ext cx="7651242" cy="57828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09513" y="4563236"/>
            <a:ext cx="2005964" cy="504190"/>
          </a:xfrm>
          <a:custGeom>
            <a:avLst/>
            <a:gdLst/>
            <a:ahLst/>
            <a:cxnLst/>
            <a:rect l="l" t="t" r="r" b="b"/>
            <a:pathLst>
              <a:path w="2005965" h="504189">
                <a:moveTo>
                  <a:pt x="0" y="251840"/>
                </a:moveTo>
                <a:lnTo>
                  <a:pt x="22150" y="198957"/>
                </a:lnTo>
                <a:lnTo>
                  <a:pt x="60115" y="165762"/>
                </a:lnTo>
                <a:lnTo>
                  <a:pt x="115055" y="134612"/>
                </a:lnTo>
                <a:lnTo>
                  <a:pt x="185612" y="105848"/>
                </a:lnTo>
                <a:lnTo>
                  <a:pt x="226323" y="92468"/>
                </a:lnTo>
                <a:lnTo>
                  <a:pt x="270429" y="79813"/>
                </a:lnTo>
                <a:lnTo>
                  <a:pt x="317762" y="67925"/>
                </a:lnTo>
                <a:lnTo>
                  <a:pt x="368150" y="56847"/>
                </a:lnTo>
                <a:lnTo>
                  <a:pt x="421425" y="46622"/>
                </a:lnTo>
                <a:lnTo>
                  <a:pt x="477416" y="37292"/>
                </a:lnTo>
                <a:lnTo>
                  <a:pt x="535954" y="28900"/>
                </a:lnTo>
                <a:lnTo>
                  <a:pt x="596870" y="21488"/>
                </a:lnTo>
                <a:lnTo>
                  <a:pt x="659994" y="15100"/>
                </a:lnTo>
                <a:lnTo>
                  <a:pt x="725156" y="9778"/>
                </a:lnTo>
                <a:lnTo>
                  <a:pt x="792186" y="5564"/>
                </a:lnTo>
                <a:lnTo>
                  <a:pt x="860916" y="2501"/>
                </a:lnTo>
                <a:lnTo>
                  <a:pt x="931174" y="632"/>
                </a:lnTo>
                <a:lnTo>
                  <a:pt x="1002791" y="0"/>
                </a:lnTo>
                <a:lnTo>
                  <a:pt x="1074409" y="632"/>
                </a:lnTo>
                <a:lnTo>
                  <a:pt x="1144667" y="2501"/>
                </a:lnTo>
                <a:lnTo>
                  <a:pt x="1213397" y="5564"/>
                </a:lnTo>
                <a:lnTo>
                  <a:pt x="1280427" y="9778"/>
                </a:lnTo>
                <a:lnTo>
                  <a:pt x="1345589" y="15100"/>
                </a:lnTo>
                <a:lnTo>
                  <a:pt x="1408713" y="21488"/>
                </a:lnTo>
                <a:lnTo>
                  <a:pt x="1469629" y="28900"/>
                </a:lnTo>
                <a:lnTo>
                  <a:pt x="1528167" y="37292"/>
                </a:lnTo>
                <a:lnTo>
                  <a:pt x="1584158" y="46622"/>
                </a:lnTo>
                <a:lnTo>
                  <a:pt x="1637433" y="56847"/>
                </a:lnTo>
                <a:lnTo>
                  <a:pt x="1687821" y="67925"/>
                </a:lnTo>
                <a:lnTo>
                  <a:pt x="1735154" y="79813"/>
                </a:lnTo>
                <a:lnTo>
                  <a:pt x="1779260" y="92468"/>
                </a:lnTo>
                <a:lnTo>
                  <a:pt x="1819971" y="105848"/>
                </a:lnTo>
                <a:lnTo>
                  <a:pt x="1857117" y="119910"/>
                </a:lnTo>
                <a:lnTo>
                  <a:pt x="1920035" y="149910"/>
                </a:lnTo>
                <a:lnTo>
                  <a:pt x="1966657" y="182125"/>
                </a:lnTo>
                <a:lnTo>
                  <a:pt x="1995626" y="216216"/>
                </a:lnTo>
                <a:lnTo>
                  <a:pt x="2005584" y="251840"/>
                </a:lnTo>
                <a:lnTo>
                  <a:pt x="2003066" y="269823"/>
                </a:lnTo>
                <a:lnTo>
                  <a:pt x="1983433" y="304724"/>
                </a:lnTo>
                <a:lnTo>
                  <a:pt x="1945468" y="337919"/>
                </a:lnTo>
                <a:lnTo>
                  <a:pt x="1890528" y="369069"/>
                </a:lnTo>
                <a:lnTo>
                  <a:pt x="1819971" y="397833"/>
                </a:lnTo>
                <a:lnTo>
                  <a:pt x="1779260" y="411213"/>
                </a:lnTo>
                <a:lnTo>
                  <a:pt x="1735154" y="423868"/>
                </a:lnTo>
                <a:lnTo>
                  <a:pt x="1687821" y="435756"/>
                </a:lnTo>
                <a:lnTo>
                  <a:pt x="1637433" y="446834"/>
                </a:lnTo>
                <a:lnTo>
                  <a:pt x="1584158" y="457059"/>
                </a:lnTo>
                <a:lnTo>
                  <a:pt x="1528167" y="466389"/>
                </a:lnTo>
                <a:lnTo>
                  <a:pt x="1469629" y="474781"/>
                </a:lnTo>
                <a:lnTo>
                  <a:pt x="1408713" y="482193"/>
                </a:lnTo>
                <a:lnTo>
                  <a:pt x="1345589" y="488581"/>
                </a:lnTo>
                <a:lnTo>
                  <a:pt x="1280427" y="493903"/>
                </a:lnTo>
                <a:lnTo>
                  <a:pt x="1213397" y="498117"/>
                </a:lnTo>
                <a:lnTo>
                  <a:pt x="1144667" y="501180"/>
                </a:lnTo>
                <a:lnTo>
                  <a:pt x="1074409" y="503049"/>
                </a:lnTo>
                <a:lnTo>
                  <a:pt x="1002791" y="503681"/>
                </a:lnTo>
                <a:lnTo>
                  <a:pt x="931174" y="503049"/>
                </a:lnTo>
                <a:lnTo>
                  <a:pt x="860916" y="501180"/>
                </a:lnTo>
                <a:lnTo>
                  <a:pt x="792186" y="498117"/>
                </a:lnTo>
                <a:lnTo>
                  <a:pt x="725156" y="493903"/>
                </a:lnTo>
                <a:lnTo>
                  <a:pt x="659994" y="488581"/>
                </a:lnTo>
                <a:lnTo>
                  <a:pt x="596870" y="482193"/>
                </a:lnTo>
                <a:lnTo>
                  <a:pt x="535954" y="474781"/>
                </a:lnTo>
                <a:lnTo>
                  <a:pt x="477416" y="466389"/>
                </a:lnTo>
                <a:lnTo>
                  <a:pt x="421425" y="457059"/>
                </a:lnTo>
                <a:lnTo>
                  <a:pt x="368150" y="446834"/>
                </a:lnTo>
                <a:lnTo>
                  <a:pt x="317762" y="435756"/>
                </a:lnTo>
                <a:lnTo>
                  <a:pt x="270429" y="423868"/>
                </a:lnTo>
                <a:lnTo>
                  <a:pt x="226323" y="411213"/>
                </a:lnTo>
                <a:lnTo>
                  <a:pt x="185612" y="397833"/>
                </a:lnTo>
                <a:lnTo>
                  <a:pt x="148466" y="383771"/>
                </a:lnTo>
                <a:lnTo>
                  <a:pt x="85548" y="353771"/>
                </a:lnTo>
                <a:lnTo>
                  <a:pt x="38926" y="321556"/>
                </a:lnTo>
                <a:lnTo>
                  <a:pt x="9957" y="287465"/>
                </a:lnTo>
                <a:lnTo>
                  <a:pt x="0" y="251840"/>
                </a:lnTo>
                <a:close/>
              </a:path>
            </a:pathLst>
          </a:custGeom>
          <a:ln w="1295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49358" y="4637913"/>
            <a:ext cx="1306830" cy="363855"/>
          </a:xfrm>
          <a:custGeom>
            <a:avLst/>
            <a:gdLst/>
            <a:ahLst/>
            <a:cxnLst/>
            <a:rect l="l" t="t" r="r" b="b"/>
            <a:pathLst>
              <a:path w="1306829" h="363854">
                <a:moveTo>
                  <a:pt x="0" y="181737"/>
                </a:moveTo>
                <a:lnTo>
                  <a:pt x="15067" y="142762"/>
                </a:lnTo>
                <a:lnTo>
                  <a:pt x="58147" y="106694"/>
                </a:lnTo>
                <a:lnTo>
                  <a:pt x="126053" y="74423"/>
                </a:lnTo>
                <a:lnTo>
                  <a:pt x="168319" y="59988"/>
                </a:lnTo>
                <a:lnTo>
                  <a:pt x="215597" y="46835"/>
                </a:lnTo>
                <a:lnTo>
                  <a:pt x="267489" y="35076"/>
                </a:lnTo>
                <a:lnTo>
                  <a:pt x="323596" y="24821"/>
                </a:lnTo>
                <a:lnTo>
                  <a:pt x="383519" y="16181"/>
                </a:lnTo>
                <a:lnTo>
                  <a:pt x="446861" y="9268"/>
                </a:lnTo>
                <a:lnTo>
                  <a:pt x="513223" y="4193"/>
                </a:lnTo>
                <a:lnTo>
                  <a:pt x="582207" y="1066"/>
                </a:lnTo>
                <a:lnTo>
                  <a:pt x="653415" y="0"/>
                </a:lnTo>
                <a:lnTo>
                  <a:pt x="724622" y="1066"/>
                </a:lnTo>
                <a:lnTo>
                  <a:pt x="793606" y="4193"/>
                </a:lnTo>
                <a:lnTo>
                  <a:pt x="859968" y="9268"/>
                </a:lnTo>
                <a:lnTo>
                  <a:pt x="923310" y="16181"/>
                </a:lnTo>
                <a:lnTo>
                  <a:pt x="983234" y="24821"/>
                </a:lnTo>
                <a:lnTo>
                  <a:pt x="1039340" y="35076"/>
                </a:lnTo>
                <a:lnTo>
                  <a:pt x="1091232" y="46835"/>
                </a:lnTo>
                <a:lnTo>
                  <a:pt x="1138510" y="59988"/>
                </a:lnTo>
                <a:lnTo>
                  <a:pt x="1180776" y="74423"/>
                </a:lnTo>
                <a:lnTo>
                  <a:pt x="1217633" y="90028"/>
                </a:lnTo>
                <a:lnTo>
                  <a:pt x="1273524" y="124309"/>
                </a:lnTo>
                <a:lnTo>
                  <a:pt x="1302996" y="161941"/>
                </a:lnTo>
                <a:lnTo>
                  <a:pt x="1306830" y="181737"/>
                </a:lnTo>
                <a:lnTo>
                  <a:pt x="1302996" y="201532"/>
                </a:lnTo>
                <a:lnTo>
                  <a:pt x="1273524" y="239164"/>
                </a:lnTo>
                <a:lnTo>
                  <a:pt x="1217633" y="273445"/>
                </a:lnTo>
                <a:lnTo>
                  <a:pt x="1180776" y="289050"/>
                </a:lnTo>
                <a:lnTo>
                  <a:pt x="1138510" y="303485"/>
                </a:lnTo>
                <a:lnTo>
                  <a:pt x="1091232" y="316638"/>
                </a:lnTo>
                <a:lnTo>
                  <a:pt x="1039340" y="328397"/>
                </a:lnTo>
                <a:lnTo>
                  <a:pt x="983233" y="338652"/>
                </a:lnTo>
                <a:lnTo>
                  <a:pt x="923310" y="347292"/>
                </a:lnTo>
                <a:lnTo>
                  <a:pt x="859968" y="354205"/>
                </a:lnTo>
                <a:lnTo>
                  <a:pt x="793606" y="359280"/>
                </a:lnTo>
                <a:lnTo>
                  <a:pt x="724622" y="362407"/>
                </a:lnTo>
                <a:lnTo>
                  <a:pt x="653415" y="363474"/>
                </a:lnTo>
                <a:lnTo>
                  <a:pt x="582207" y="362407"/>
                </a:lnTo>
                <a:lnTo>
                  <a:pt x="513223" y="359280"/>
                </a:lnTo>
                <a:lnTo>
                  <a:pt x="446861" y="354205"/>
                </a:lnTo>
                <a:lnTo>
                  <a:pt x="383519" y="347292"/>
                </a:lnTo>
                <a:lnTo>
                  <a:pt x="323596" y="338652"/>
                </a:lnTo>
                <a:lnTo>
                  <a:pt x="267489" y="328397"/>
                </a:lnTo>
                <a:lnTo>
                  <a:pt x="215597" y="316638"/>
                </a:lnTo>
                <a:lnTo>
                  <a:pt x="168319" y="303485"/>
                </a:lnTo>
                <a:lnTo>
                  <a:pt x="126053" y="289050"/>
                </a:lnTo>
                <a:lnTo>
                  <a:pt x="89196" y="273445"/>
                </a:lnTo>
                <a:lnTo>
                  <a:pt x="33305" y="239164"/>
                </a:lnTo>
                <a:lnTo>
                  <a:pt x="3833" y="201532"/>
                </a:lnTo>
                <a:lnTo>
                  <a:pt x="0" y="181737"/>
                </a:lnTo>
                <a:close/>
              </a:path>
            </a:pathLst>
          </a:custGeom>
          <a:ln w="1295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656189" y="5271896"/>
            <a:ext cx="698500" cy="289560"/>
          </a:xfrm>
          <a:custGeom>
            <a:avLst/>
            <a:gdLst/>
            <a:ahLst/>
            <a:cxnLst/>
            <a:rect l="l" t="t" r="r" b="b"/>
            <a:pathLst>
              <a:path w="698500" h="289560">
                <a:moveTo>
                  <a:pt x="0" y="48259"/>
                </a:moveTo>
                <a:lnTo>
                  <a:pt x="3790" y="29467"/>
                </a:lnTo>
                <a:lnTo>
                  <a:pt x="14128" y="14128"/>
                </a:lnTo>
                <a:lnTo>
                  <a:pt x="29467" y="3790"/>
                </a:lnTo>
                <a:lnTo>
                  <a:pt x="48259" y="0"/>
                </a:lnTo>
                <a:lnTo>
                  <a:pt x="649731" y="0"/>
                </a:lnTo>
                <a:lnTo>
                  <a:pt x="668524" y="3790"/>
                </a:lnTo>
                <a:lnTo>
                  <a:pt x="683863" y="14128"/>
                </a:lnTo>
                <a:lnTo>
                  <a:pt x="694201" y="29467"/>
                </a:lnTo>
                <a:lnTo>
                  <a:pt x="697991" y="48259"/>
                </a:lnTo>
                <a:lnTo>
                  <a:pt x="697991" y="241299"/>
                </a:lnTo>
                <a:lnTo>
                  <a:pt x="694201" y="260092"/>
                </a:lnTo>
                <a:lnTo>
                  <a:pt x="683863" y="275431"/>
                </a:lnTo>
                <a:lnTo>
                  <a:pt x="668524" y="285769"/>
                </a:lnTo>
                <a:lnTo>
                  <a:pt x="649731" y="289559"/>
                </a:lnTo>
                <a:lnTo>
                  <a:pt x="48259" y="289559"/>
                </a:lnTo>
                <a:lnTo>
                  <a:pt x="29467" y="285769"/>
                </a:lnTo>
                <a:lnTo>
                  <a:pt x="14128" y="275431"/>
                </a:lnTo>
                <a:lnTo>
                  <a:pt x="3790" y="260092"/>
                </a:lnTo>
                <a:lnTo>
                  <a:pt x="0" y="241299"/>
                </a:lnTo>
                <a:lnTo>
                  <a:pt x="0" y="48259"/>
                </a:lnTo>
                <a:close/>
              </a:path>
            </a:pathLst>
          </a:custGeom>
          <a:ln w="1295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0CF17-DDEE-EEE0-0C56-8656133775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6C3CE1-FFF9-AFEC-0BA8-AA8FA5919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446" y="152400"/>
            <a:ext cx="12192000" cy="62168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298BDB4-F3DB-6D93-171A-7DD5E1FA1CF4}"/>
                  </a:ext>
                </a:extLst>
              </p14:cNvPr>
              <p14:cNvContentPartPr/>
              <p14:nvPr/>
            </p14:nvContentPartPr>
            <p14:xfrm>
              <a:off x="8659080" y="3049020"/>
              <a:ext cx="2369160" cy="380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298BDB4-F3DB-6D93-171A-7DD5E1FA1C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50080" y="3040020"/>
                <a:ext cx="2386800" cy="39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1551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808" y="6188202"/>
            <a:ext cx="494537" cy="470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1226" y="431800"/>
            <a:ext cx="329946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Find a</a:t>
            </a:r>
            <a:r>
              <a:rPr spc="-55" dirty="0"/>
              <a:t> </a:t>
            </a:r>
            <a:r>
              <a:rPr spc="-5" dirty="0"/>
              <a:t>Member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8759" y="919734"/>
            <a:ext cx="3266440" cy="4580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>
              <a:lnSpc>
                <a:spcPct val="100000"/>
              </a:lnSpc>
            </a:pPr>
            <a:r>
              <a:rPr sz="3200" b="1" spc="-5" dirty="0">
                <a:latin typeface="Arial Black"/>
                <a:cs typeface="Arial Black"/>
              </a:rPr>
              <a:t>– By</a:t>
            </a:r>
            <a:r>
              <a:rPr sz="3200" b="1" spc="-90" dirty="0">
                <a:latin typeface="Arial Black"/>
                <a:cs typeface="Arial Black"/>
              </a:rPr>
              <a:t> </a:t>
            </a:r>
            <a:r>
              <a:rPr sz="3200" b="1" spc="-5" dirty="0">
                <a:latin typeface="Arial Black"/>
                <a:cs typeface="Arial Black"/>
              </a:rPr>
              <a:t>Name</a:t>
            </a:r>
            <a:endParaRPr sz="3200" dirty="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535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5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Shows search results 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“Per”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3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Select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member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</a:p>
          <a:p>
            <a:pPr marL="354965">
              <a:lnSpc>
                <a:spcPct val="100000"/>
              </a:lnSpc>
              <a:spcBef>
                <a:spcPts val="1435"/>
              </a:spcBef>
            </a:pPr>
            <a:r>
              <a:rPr sz="2400" spc="-5" dirty="0">
                <a:latin typeface="Arial"/>
                <a:cs typeface="Arial"/>
              </a:rPr>
              <a:t>choice</a:t>
            </a:r>
            <a:endParaRPr sz="2400" dirty="0">
              <a:latin typeface="Arial"/>
              <a:cs typeface="Arial"/>
            </a:endParaRPr>
          </a:p>
          <a:p>
            <a:pPr marL="355600" marR="22225" indent="-342900">
              <a:lnSpc>
                <a:spcPct val="15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Click on Name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pull  up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profile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13226" y="1088897"/>
            <a:ext cx="8134350" cy="49240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71896" y="4712589"/>
            <a:ext cx="1446530" cy="382905"/>
          </a:xfrm>
          <a:custGeom>
            <a:avLst/>
            <a:gdLst/>
            <a:ahLst/>
            <a:cxnLst/>
            <a:rect l="l" t="t" r="r" b="b"/>
            <a:pathLst>
              <a:path w="1446529" h="382904">
                <a:moveTo>
                  <a:pt x="0" y="191262"/>
                </a:moveTo>
                <a:lnTo>
                  <a:pt x="13037" y="154908"/>
                </a:lnTo>
                <a:lnTo>
                  <a:pt x="50536" y="120862"/>
                </a:lnTo>
                <a:lnTo>
                  <a:pt x="110071" y="89762"/>
                </a:lnTo>
                <a:lnTo>
                  <a:pt x="147345" y="75517"/>
                </a:lnTo>
                <a:lnTo>
                  <a:pt x="189220" y="62249"/>
                </a:lnTo>
                <a:lnTo>
                  <a:pt x="235392" y="50038"/>
                </a:lnTo>
                <a:lnTo>
                  <a:pt x="285560" y="38964"/>
                </a:lnTo>
                <a:lnTo>
                  <a:pt x="339418" y="29107"/>
                </a:lnTo>
                <a:lnTo>
                  <a:pt x="396666" y="20546"/>
                </a:lnTo>
                <a:lnTo>
                  <a:pt x="457000" y="13363"/>
                </a:lnTo>
                <a:lnTo>
                  <a:pt x="520117" y="7636"/>
                </a:lnTo>
                <a:lnTo>
                  <a:pt x="585714" y="3447"/>
                </a:lnTo>
                <a:lnTo>
                  <a:pt x="653489" y="875"/>
                </a:lnTo>
                <a:lnTo>
                  <a:pt x="723138" y="0"/>
                </a:lnTo>
                <a:lnTo>
                  <a:pt x="792786" y="875"/>
                </a:lnTo>
                <a:lnTo>
                  <a:pt x="860561" y="3447"/>
                </a:lnTo>
                <a:lnTo>
                  <a:pt x="926158" y="7636"/>
                </a:lnTo>
                <a:lnTo>
                  <a:pt x="989275" y="13363"/>
                </a:lnTo>
                <a:lnTo>
                  <a:pt x="1049609" y="20546"/>
                </a:lnTo>
                <a:lnTo>
                  <a:pt x="1106857" y="29107"/>
                </a:lnTo>
                <a:lnTo>
                  <a:pt x="1160715" y="38964"/>
                </a:lnTo>
                <a:lnTo>
                  <a:pt x="1210883" y="50038"/>
                </a:lnTo>
                <a:lnTo>
                  <a:pt x="1257055" y="62249"/>
                </a:lnTo>
                <a:lnTo>
                  <a:pt x="1298930" y="75517"/>
                </a:lnTo>
                <a:lnTo>
                  <a:pt x="1336204" y="89762"/>
                </a:lnTo>
                <a:lnTo>
                  <a:pt x="1395739" y="120862"/>
                </a:lnTo>
                <a:lnTo>
                  <a:pt x="1433238" y="154908"/>
                </a:lnTo>
                <a:lnTo>
                  <a:pt x="1446276" y="191262"/>
                </a:lnTo>
                <a:lnTo>
                  <a:pt x="1442966" y="209686"/>
                </a:lnTo>
                <a:lnTo>
                  <a:pt x="1417395" y="244966"/>
                </a:lnTo>
                <a:lnTo>
                  <a:pt x="1368575" y="277620"/>
                </a:lnTo>
                <a:lnTo>
                  <a:pt x="1298930" y="307006"/>
                </a:lnTo>
                <a:lnTo>
                  <a:pt x="1257055" y="320274"/>
                </a:lnTo>
                <a:lnTo>
                  <a:pt x="1210883" y="332485"/>
                </a:lnTo>
                <a:lnTo>
                  <a:pt x="1160715" y="343559"/>
                </a:lnTo>
                <a:lnTo>
                  <a:pt x="1106857" y="353416"/>
                </a:lnTo>
                <a:lnTo>
                  <a:pt x="1049609" y="361977"/>
                </a:lnTo>
                <a:lnTo>
                  <a:pt x="989275" y="369160"/>
                </a:lnTo>
                <a:lnTo>
                  <a:pt x="926158" y="374887"/>
                </a:lnTo>
                <a:lnTo>
                  <a:pt x="860561" y="379076"/>
                </a:lnTo>
                <a:lnTo>
                  <a:pt x="792786" y="381648"/>
                </a:lnTo>
                <a:lnTo>
                  <a:pt x="723138" y="382524"/>
                </a:lnTo>
                <a:lnTo>
                  <a:pt x="653489" y="381648"/>
                </a:lnTo>
                <a:lnTo>
                  <a:pt x="585714" y="379076"/>
                </a:lnTo>
                <a:lnTo>
                  <a:pt x="520117" y="374887"/>
                </a:lnTo>
                <a:lnTo>
                  <a:pt x="457000" y="369160"/>
                </a:lnTo>
                <a:lnTo>
                  <a:pt x="396666" y="361977"/>
                </a:lnTo>
                <a:lnTo>
                  <a:pt x="339418" y="353416"/>
                </a:lnTo>
                <a:lnTo>
                  <a:pt x="285560" y="343559"/>
                </a:lnTo>
                <a:lnTo>
                  <a:pt x="235392" y="332485"/>
                </a:lnTo>
                <a:lnTo>
                  <a:pt x="189220" y="320274"/>
                </a:lnTo>
                <a:lnTo>
                  <a:pt x="147345" y="307006"/>
                </a:lnTo>
                <a:lnTo>
                  <a:pt x="110071" y="292761"/>
                </a:lnTo>
                <a:lnTo>
                  <a:pt x="50536" y="261661"/>
                </a:lnTo>
                <a:lnTo>
                  <a:pt x="13037" y="227615"/>
                </a:lnTo>
                <a:lnTo>
                  <a:pt x="0" y="191262"/>
                </a:lnTo>
                <a:close/>
              </a:path>
            </a:pathLst>
          </a:custGeom>
          <a:ln w="1295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434" y="239267"/>
            <a:ext cx="5728335" cy="54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MM – </a:t>
            </a:r>
            <a:r>
              <a:rPr spc="5" dirty="0"/>
              <a:t>General</a:t>
            </a:r>
            <a:r>
              <a:rPr spc="-40" dirty="0"/>
              <a:t> </a:t>
            </a:r>
            <a:r>
              <a:rPr dirty="0"/>
              <a:t>Information</a:t>
            </a:r>
          </a:p>
        </p:txBody>
      </p:sp>
      <p:sp>
        <p:nvSpPr>
          <p:cNvPr id="3" name="object 3"/>
          <p:cNvSpPr/>
          <p:nvPr/>
        </p:nvSpPr>
        <p:spPr>
          <a:xfrm>
            <a:off x="1037844" y="908303"/>
            <a:ext cx="5406389" cy="57020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02730" y="908303"/>
            <a:ext cx="5406389" cy="4005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808" y="6188202"/>
            <a:ext cx="494537" cy="470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1226" y="431800"/>
            <a:ext cx="9803130" cy="54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123305" algn="l"/>
              </a:tabLst>
            </a:pPr>
            <a:r>
              <a:rPr spc="-5" dirty="0"/>
              <a:t>MM –</a:t>
            </a:r>
            <a:r>
              <a:rPr spc="25" dirty="0"/>
              <a:t> </a:t>
            </a:r>
            <a:r>
              <a:rPr spc="5" dirty="0"/>
              <a:t>General </a:t>
            </a:r>
            <a:r>
              <a:rPr dirty="0"/>
              <a:t>Information:	</a:t>
            </a:r>
            <a:r>
              <a:rPr spc="-50" dirty="0"/>
              <a:t>Remove </a:t>
            </a:r>
            <a:r>
              <a:rPr spc="-10" dirty="0"/>
              <a:t>Phone</a:t>
            </a:r>
            <a:r>
              <a:rPr dirty="0"/>
              <a:t> </a:t>
            </a:r>
            <a:r>
              <a:rPr spc="-5" dirty="0"/>
              <a:t>#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1226" y="1707134"/>
            <a:ext cx="4723130" cy="2577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Making edits is easy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Arial"/>
                <a:cs typeface="Arial"/>
              </a:rPr>
              <a:t>Let’s </a:t>
            </a:r>
            <a:r>
              <a:rPr sz="2400" spc="-5" dirty="0">
                <a:latin typeface="Arial"/>
                <a:cs typeface="Arial"/>
              </a:rPr>
              <a:t>remove a phone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number</a:t>
            </a:r>
            <a:endParaRPr sz="2400" dirty="0">
              <a:latin typeface="Arial"/>
              <a:cs typeface="Arial"/>
            </a:endParaRPr>
          </a:p>
          <a:p>
            <a:pPr marL="355600" marR="611505" indent="-342900">
              <a:lnSpc>
                <a:spcPct val="15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Notice highlighted Business  number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Clear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numbers </a:t>
            </a:r>
            <a:r>
              <a:rPr sz="2400" dirty="0">
                <a:latin typeface="Arial"/>
                <a:cs typeface="Arial"/>
              </a:rPr>
              <a:t>from 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field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00266" y="1600200"/>
            <a:ext cx="4202430" cy="44356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4381" y="4857369"/>
            <a:ext cx="1031875" cy="151130"/>
          </a:xfrm>
          <a:custGeom>
            <a:avLst/>
            <a:gdLst/>
            <a:ahLst/>
            <a:cxnLst/>
            <a:rect l="l" t="t" r="r" b="b"/>
            <a:pathLst>
              <a:path w="1031875" h="151129">
                <a:moveTo>
                  <a:pt x="0" y="75437"/>
                </a:moveTo>
                <a:lnTo>
                  <a:pt x="47954" y="43638"/>
                </a:lnTo>
                <a:lnTo>
                  <a:pt x="126551" y="25948"/>
                </a:lnTo>
                <a:lnTo>
                  <a:pt x="177442" y="18506"/>
                </a:lnTo>
                <a:lnTo>
                  <a:pt x="234996" y="12155"/>
                </a:lnTo>
                <a:lnTo>
                  <a:pt x="298415" y="7012"/>
                </a:lnTo>
                <a:lnTo>
                  <a:pt x="366900" y="3194"/>
                </a:lnTo>
                <a:lnTo>
                  <a:pt x="439652" y="818"/>
                </a:lnTo>
                <a:lnTo>
                  <a:pt x="515874" y="0"/>
                </a:lnTo>
                <a:lnTo>
                  <a:pt x="592095" y="818"/>
                </a:lnTo>
                <a:lnTo>
                  <a:pt x="664847" y="3194"/>
                </a:lnTo>
                <a:lnTo>
                  <a:pt x="733332" y="7012"/>
                </a:lnTo>
                <a:lnTo>
                  <a:pt x="796751" y="12155"/>
                </a:lnTo>
                <a:lnTo>
                  <a:pt x="854305" y="18506"/>
                </a:lnTo>
                <a:lnTo>
                  <a:pt x="905196" y="25948"/>
                </a:lnTo>
                <a:lnTo>
                  <a:pt x="948625" y="34364"/>
                </a:lnTo>
                <a:lnTo>
                  <a:pt x="1009902" y="53653"/>
                </a:lnTo>
                <a:lnTo>
                  <a:pt x="1031748" y="75437"/>
                </a:lnTo>
                <a:lnTo>
                  <a:pt x="1026153" y="86584"/>
                </a:lnTo>
                <a:lnTo>
                  <a:pt x="983793" y="107237"/>
                </a:lnTo>
                <a:lnTo>
                  <a:pt x="905196" y="124927"/>
                </a:lnTo>
                <a:lnTo>
                  <a:pt x="854305" y="132369"/>
                </a:lnTo>
                <a:lnTo>
                  <a:pt x="796751" y="138720"/>
                </a:lnTo>
                <a:lnTo>
                  <a:pt x="733332" y="143863"/>
                </a:lnTo>
                <a:lnTo>
                  <a:pt x="664847" y="147681"/>
                </a:lnTo>
                <a:lnTo>
                  <a:pt x="592095" y="150057"/>
                </a:lnTo>
                <a:lnTo>
                  <a:pt x="515874" y="150875"/>
                </a:lnTo>
                <a:lnTo>
                  <a:pt x="439652" y="150057"/>
                </a:lnTo>
                <a:lnTo>
                  <a:pt x="366900" y="147681"/>
                </a:lnTo>
                <a:lnTo>
                  <a:pt x="298415" y="143863"/>
                </a:lnTo>
                <a:lnTo>
                  <a:pt x="234996" y="138720"/>
                </a:lnTo>
                <a:lnTo>
                  <a:pt x="177442" y="132369"/>
                </a:lnTo>
                <a:lnTo>
                  <a:pt x="126551" y="124927"/>
                </a:lnTo>
                <a:lnTo>
                  <a:pt x="83122" y="116511"/>
                </a:lnTo>
                <a:lnTo>
                  <a:pt x="21845" y="97222"/>
                </a:lnTo>
                <a:lnTo>
                  <a:pt x="0" y="75437"/>
                </a:lnTo>
                <a:close/>
              </a:path>
            </a:pathLst>
          </a:custGeom>
          <a:ln w="1295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808" y="6188202"/>
            <a:ext cx="494537" cy="470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1226" y="431800"/>
            <a:ext cx="9803130" cy="54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123305" algn="l"/>
              </a:tabLst>
            </a:pPr>
            <a:r>
              <a:rPr spc="-5" dirty="0"/>
              <a:t>MM –</a:t>
            </a:r>
            <a:r>
              <a:rPr spc="25" dirty="0"/>
              <a:t> </a:t>
            </a:r>
            <a:r>
              <a:rPr spc="5" dirty="0"/>
              <a:t>General </a:t>
            </a:r>
            <a:r>
              <a:rPr dirty="0"/>
              <a:t>Information:	</a:t>
            </a:r>
            <a:r>
              <a:rPr spc="-50" dirty="0"/>
              <a:t>Remove </a:t>
            </a:r>
            <a:r>
              <a:rPr spc="-10" dirty="0"/>
              <a:t>Phone</a:t>
            </a:r>
            <a:r>
              <a:rPr dirty="0"/>
              <a:t> </a:t>
            </a:r>
            <a:r>
              <a:rPr spc="-5" dirty="0"/>
              <a:t>#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1226" y="1707134"/>
            <a:ext cx="4827270" cy="3126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number field is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blank</a:t>
            </a:r>
            <a:endParaRPr sz="2400" dirty="0">
              <a:latin typeface="Arial"/>
              <a:cs typeface="Arial"/>
            </a:endParaRPr>
          </a:p>
          <a:p>
            <a:pPr marL="355600" marR="396875" indent="-342900" algn="just">
              <a:lnSpc>
                <a:spcPct val="150000"/>
              </a:lnSpc>
              <a:buChar char="•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CLICK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“Save Address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Info  </a:t>
            </a:r>
            <a:r>
              <a:rPr sz="2400" spc="-5" dirty="0">
                <a:latin typeface="Arial"/>
                <a:cs typeface="Arial"/>
              </a:rPr>
              <a:t>button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update the data with  Supreme</a:t>
            </a:r>
            <a:endParaRPr sz="2400" dirty="0">
              <a:latin typeface="Arial"/>
              <a:cs typeface="Arial"/>
            </a:endParaRPr>
          </a:p>
          <a:p>
            <a:pPr marL="355600" marR="5080" indent="-342900">
              <a:lnSpc>
                <a:spcPct val="15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All reports going forward will now  </a:t>
            </a:r>
            <a:r>
              <a:rPr sz="2400" dirty="0">
                <a:latin typeface="Arial"/>
                <a:cs typeface="Arial"/>
              </a:rPr>
              <a:t>reflect this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change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96000" y="1242060"/>
            <a:ext cx="4222242" cy="52212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77908" y="6208395"/>
            <a:ext cx="1141095" cy="318770"/>
          </a:xfrm>
          <a:custGeom>
            <a:avLst/>
            <a:gdLst/>
            <a:ahLst/>
            <a:cxnLst/>
            <a:rect l="l" t="t" r="r" b="b"/>
            <a:pathLst>
              <a:path w="1141095" h="318770">
                <a:moveTo>
                  <a:pt x="0" y="159257"/>
                </a:moveTo>
                <a:lnTo>
                  <a:pt x="17421" y="120043"/>
                </a:lnTo>
                <a:lnTo>
                  <a:pt x="66834" y="84388"/>
                </a:lnTo>
                <a:lnTo>
                  <a:pt x="102199" y="68268"/>
                </a:lnTo>
                <a:lnTo>
                  <a:pt x="143958" y="53486"/>
                </a:lnTo>
                <a:lnTo>
                  <a:pt x="191576" y="40191"/>
                </a:lnTo>
                <a:lnTo>
                  <a:pt x="244517" y="28532"/>
                </a:lnTo>
                <a:lnTo>
                  <a:pt x="302246" y="18658"/>
                </a:lnTo>
                <a:lnTo>
                  <a:pt x="364230" y="10719"/>
                </a:lnTo>
                <a:lnTo>
                  <a:pt x="429933" y="4863"/>
                </a:lnTo>
                <a:lnTo>
                  <a:pt x="498820" y="1240"/>
                </a:lnTo>
                <a:lnTo>
                  <a:pt x="570357" y="0"/>
                </a:lnTo>
                <a:lnTo>
                  <a:pt x="641893" y="1240"/>
                </a:lnTo>
                <a:lnTo>
                  <a:pt x="710780" y="4863"/>
                </a:lnTo>
                <a:lnTo>
                  <a:pt x="776483" y="10719"/>
                </a:lnTo>
                <a:lnTo>
                  <a:pt x="838467" y="18658"/>
                </a:lnTo>
                <a:lnTo>
                  <a:pt x="896196" y="28532"/>
                </a:lnTo>
                <a:lnTo>
                  <a:pt x="949137" y="40191"/>
                </a:lnTo>
                <a:lnTo>
                  <a:pt x="996755" y="53486"/>
                </a:lnTo>
                <a:lnTo>
                  <a:pt x="1038514" y="68268"/>
                </a:lnTo>
                <a:lnTo>
                  <a:pt x="1073879" y="84388"/>
                </a:lnTo>
                <a:lnTo>
                  <a:pt x="1123292" y="120043"/>
                </a:lnTo>
                <a:lnTo>
                  <a:pt x="1140714" y="159257"/>
                </a:lnTo>
                <a:lnTo>
                  <a:pt x="1136269" y="179235"/>
                </a:lnTo>
                <a:lnTo>
                  <a:pt x="1102317" y="216820"/>
                </a:lnTo>
                <a:lnTo>
                  <a:pt x="1038514" y="250247"/>
                </a:lnTo>
                <a:lnTo>
                  <a:pt x="996755" y="265029"/>
                </a:lnTo>
                <a:lnTo>
                  <a:pt x="949137" y="278324"/>
                </a:lnTo>
                <a:lnTo>
                  <a:pt x="896196" y="289983"/>
                </a:lnTo>
                <a:lnTo>
                  <a:pt x="838467" y="299857"/>
                </a:lnTo>
                <a:lnTo>
                  <a:pt x="776483" y="307796"/>
                </a:lnTo>
                <a:lnTo>
                  <a:pt x="710780" y="313652"/>
                </a:lnTo>
                <a:lnTo>
                  <a:pt x="641893" y="317275"/>
                </a:lnTo>
                <a:lnTo>
                  <a:pt x="570357" y="318515"/>
                </a:lnTo>
                <a:lnTo>
                  <a:pt x="498820" y="317275"/>
                </a:lnTo>
                <a:lnTo>
                  <a:pt x="429933" y="313652"/>
                </a:lnTo>
                <a:lnTo>
                  <a:pt x="364230" y="307796"/>
                </a:lnTo>
                <a:lnTo>
                  <a:pt x="302246" y="299857"/>
                </a:lnTo>
                <a:lnTo>
                  <a:pt x="244517" y="289983"/>
                </a:lnTo>
                <a:lnTo>
                  <a:pt x="191576" y="278324"/>
                </a:lnTo>
                <a:lnTo>
                  <a:pt x="143958" y="265029"/>
                </a:lnTo>
                <a:lnTo>
                  <a:pt x="102199" y="250247"/>
                </a:lnTo>
                <a:lnTo>
                  <a:pt x="66834" y="234127"/>
                </a:lnTo>
                <a:lnTo>
                  <a:pt x="17421" y="198472"/>
                </a:lnTo>
                <a:lnTo>
                  <a:pt x="0" y="159257"/>
                </a:lnTo>
                <a:close/>
              </a:path>
            </a:pathLst>
          </a:custGeom>
          <a:ln w="1295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808" y="6188202"/>
            <a:ext cx="494537" cy="470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1226" y="431800"/>
            <a:ext cx="9803130" cy="54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123305" algn="l"/>
              </a:tabLst>
            </a:pPr>
            <a:r>
              <a:rPr spc="-5" dirty="0"/>
              <a:t>MM –</a:t>
            </a:r>
            <a:r>
              <a:rPr spc="25" dirty="0"/>
              <a:t> </a:t>
            </a:r>
            <a:r>
              <a:rPr spc="5" dirty="0"/>
              <a:t>General </a:t>
            </a:r>
            <a:r>
              <a:rPr dirty="0"/>
              <a:t>Information:	</a:t>
            </a:r>
            <a:r>
              <a:rPr spc="-50" dirty="0"/>
              <a:t>Remove </a:t>
            </a:r>
            <a:r>
              <a:rPr spc="-10" dirty="0"/>
              <a:t>Phone</a:t>
            </a:r>
            <a:r>
              <a:rPr dirty="0"/>
              <a:t> </a:t>
            </a:r>
            <a:r>
              <a:rPr spc="-5" dirty="0"/>
              <a:t>#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8281" y="1421891"/>
            <a:ext cx="4965700" cy="4772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information is now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saved</a:t>
            </a:r>
            <a:endParaRPr sz="2400" dirty="0">
              <a:latin typeface="Arial"/>
              <a:cs typeface="Arial"/>
            </a:endParaRPr>
          </a:p>
          <a:p>
            <a:pPr marL="355600" marR="112395" indent="-342900" algn="just">
              <a:lnSpc>
                <a:spcPct val="150000"/>
              </a:lnSpc>
              <a:buChar char="•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Supreme notifies with a message  (note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“RED” </a:t>
            </a:r>
            <a:r>
              <a:rPr sz="2400" dirty="0">
                <a:latin typeface="Arial"/>
                <a:cs typeface="Arial"/>
              </a:rPr>
              <a:t>text at the top of  </a:t>
            </a:r>
            <a:r>
              <a:rPr sz="2400" spc="-10" dirty="0">
                <a:latin typeface="Arial"/>
                <a:cs typeface="Arial"/>
              </a:rPr>
              <a:t>page)</a:t>
            </a:r>
            <a:endParaRPr sz="2400" dirty="0">
              <a:latin typeface="Arial"/>
              <a:cs typeface="Arial"/>
            </a:endParaRPr>
          </a:p>
          <a:p>
            <a:pPr marL="355600" marR="5080" indent="-342900">
              <a:lnSpc>
                <a:spcPct val="15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If you </a:t>
            </a:r>
            <a:r>
              <a:rPr sz="2400" spc="-5" dirty="0">
                <a:latin typeface="Arial"/>
                <a:cs typeface="Arial"/>
              </a:rPr>
              <a:t>make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change </a:t>
            </a:r>
            <a:r>
              <a:rPr sz="2400" dirty="0">
                <a:latin typeface="Arial"/>
                <a:cs typeface="Arial"/>
              </a:rPr>
              <a:t>and </a:t>
            </a:r>
            <a:r>
              <a:rPr sz="2400" spc="-5" dirty="0">
                <a:latin typeface="Arial"/>
                <a:cs typeface="Arial"/>
              </a:rPr>
              <a:t>leave  without saving, you will </a:t>
            </a:r>
            <a:r>
              <a:rPr sz="2400" dirty="0">
                <a:latin typeface="Arial"/>
                <a:cs typeface="Arial"/>
              </a:rPr>
              <a:t>get </a:t>
            </a:r>
            <a:r>
              <a:rPr sz="2400" spc="-5" dirty="0">
                <a:latin typeface="Arial"/>
                <a:cs typeface="Arial"/>
              </a:rPr>
              <a:t>a  message reminding </a:t>
            </a:r>
            <a:r>
              <a:rPr sz="2400" dirty="0">
                <a:latin typeface="Arial"/>
                <a:cs typeface="Arial"/>
              </a:rPr>
              <a:t>that </a:t>
            </a:r>
            <a:r>
              <a:rPr sz="2400" spc="-5" dirty="0">
                <a:latin typeface="Arial"/>
                <a:cs typeface="Arial"/>
              </a:rPr>
              <a:t>you have  unsaved changes (allowing you </a:t>
            </a:r>
            <a:r>
              <a:rPr sz="2400" dirty="0">
                <a:latin typeface="Arial"/>
                <a:cs typeface="Arial"/>
              </a:rPr>
              <a:t>to  correct the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error)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96000" y="1242060"/>
            <a:ext cx="4222242" cy="52212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380" y="1600580"/>
            <a:ext cx="1873885" cy="212090"/>
          </a:xfrm>
          <a:custGeom>
            <a:avLst/>
            <a:gdLst/>
            <a:ahLst/>
            <a:cxnLst/>
            <a:rect l="l" t="t" r="r" b="b"/>
            <a:pathLst>
              <a:path w="1873884" h="212089">
                <a:moveTo>
                  <a:pt x="0" y="105918"/>
                </a:moveTo>
                <a:lnTo>
                  <a:pt x="47765" y="72420"/>
                </a:lnTo>
                <a:lnTo>
                  <a:pt x="104577" y="57220"/>
                </a:lnTo>
                <a:lnTo>
                  <a:pt x="180770" y="43342"/>
                </a:lnTo>
                <a:lnTo>
                  <a:pt x="225532" y="36967"/>
                </a:lnTo>
                <a:lnTo>
                  <a:pt x="274415" y="31003"/>
                </a:lnTo>
                <a:lnTo>
                  <a:pt x="327178" y="25479"/>
                </a:lnTo>
                <a:lnTo>
                  <a:pt x="383581" y="20421"/>
                </a:lnTo>
                <a:lnTo>
                  <a:pt x="443382" y="15856"/>
                </a:lnTo>
                <a:lnTo>
                  <a:pt x="506340" y="11812"/>
                </a:lnTo>
                <a:lnTo>
                  <a:pt x="572214" y="8316"/>
                </a:lnTo>
                <a:lnTo>
                  <a:pt x="640762" y="5394"/>
                </a:lnTo>
                <a:lnTo>
                  <a:pt x="711744" y="3075"/>
                </a:lnTo>
                <a:lnTo>
                  <a:pt x="784918" y="1384"/>
                </a:lnTo>
                <a:lnTo>
                  <a:pt x="860043" y="350"/>
                </a:lnTo>
                <a:lnTo>
                  <a:pt x="936878" y="0"/>
                </a:lnTo>
                <a:lnTo>
                  <a:pt x="1013714" y="350"/>
                </a:lnTo>
                <a:lnTo>
                  <a:pt x="1088839" y="1384"/>
                </a:lnTo>
                <a:lnTo>
                  <a:pt x="1162013" y="3075"/>
                </a:lnTo>
                <a:lnTo>
                  <a:pt x="1232995" y="5394"/>
                </a:lnTo>
                <a:lnTo>
                  <a:pt x="1301543" y="8316"/>
                </a:lnTo>
                <a:lnTo>
                  <a:pt x="1367417" y="11812"/>
                </a:lnTo>
                <a:lnTo>
                  <a:pt x="1430375" y="15856"/>
                </a:lnTo>
                <a:lnTo>
                  <a:pt x="1490176" y="20421"/>
                </a:lnTo>
                <a:lnTo>
                  <a:pt x="1546579" y="25479"/>
                </a:lnTo>
                <a:lnTo>
                  <a:pt x="1599342" y="31003"/>
                </a:lnTo>
                <a:lnTo>
                  <a:pt x="1648225" y="36967"/>
                </a:lnTo>
                <a:lnTo>
                  <a:pt x="1692987" y="43342"/>
                </a:lnTo>
                <a:lnTo>
                  <a:pt x="1733385" y="50102"/>
                </a:lnTo>
                <a:lnTo>
                  <a:pt x="1800129" y="64668"/>
                </a:lnTo>
                <a:lnTo>
                  <a:pt x="1846528" y="80448"/>
                </a:lnTo>
                <a:lnTo>
                  <a:pt x="1873758" y="105918"/>
                </a:lnTo>
                <a:lnTo>
                  <a:pt x="1870652" y="114611"/>
                </a:lnTo>
                <a:lnTo>
                  <a:pt x="1825992" y="139415"/>
                </a:lnTo>
                <a:lnTo>
                  <a:pt x="1769180" y="154615"/>
                </a:lnTo>
                <a:lnTo>
                  <a:pt x="1692987" y="168493"/>
                </a:lnTo>
                <a:lnTo>
                  <a:pt x="1648225" y="174868"/>
                </a:lnTo>
                <a:lnTo>
                  <a:pt x="1599342" y="180832"/>
                </a:lnTo>
                <a:lnTo>
                  <a:pt x="1546579" y="186356"/>
                </a:lnTo>
                <a:lnTo>
                  <a:pt x="1490176" y="191414"/>
                </a:lnTo>
                <a:lnTo>
                  <a:pt x="1430375" y="195979"/>
                </a:lnTo>
                <a:lnTo>
                  <a:pt x="1367417" y="200023"/>
                </a:lnTo>
                <a:lnTo>
                  <a:pt x="1301543" y="203519"/>
                </a:lnTo>
                <a:lnTo>
                  <a:pt x="1232995" y="206441"/>
                </a:lnTo>
                <a:lnTo>
                  <a:pt x="1162013" y="208760"/>
                </a:lnTo>
                <a:lnTo>
                  <a:pt x="1088839" y="210451"/>
                </a:lnTo>
                <a:lnTo>
                  <a:pt x="1013714" y="211485"/>
                </a:lnTo>
                <a:lnTo>
                  <a:pt x="936878" y="211836"/>
                </a:lnTo>
                <a:lnTo>
                  <a:pt x="860043" y="211485"/>
                </a:lnTo>
                <a:lnTo>
                  <a:pt x="784918" y="210451"/>
                </a:lnTo>
                <a:lnTo>
                  <a:pt x="711744" y="208760"/>
                </a:lnTo>
                <a:lnTo>
                  <a:pt x="640762" y="206441"/>
                </a:lnTo>
                <a:lnTo>
                  <a:pt x="572214" y="203519"/>
                </a:lnTo>
                <a:lnTo>
                  <a:pt x="506340" y="200023"/>
                </a:lnTo>
                <a:lnTo>
                  <a:pt x="443382" y="195979"/>
                </a:lnTo>
                <a:lnTo>
                  <a:pt x="383581" y="191414"/>
                </a:lnTo>
                <a:lnTo>
                  <a:pt x="327178" y="186356"/>
                </a:lnTo>
                <a:lnTo>
                  <a:pt x="274415" y="180832"/>
                </a:lnTo>
                <a:lnTo>
                  <a:pt x="225532" y="174868"/>
                </a:lnTo>
                <a:lnTo>
                  <a:pt x="180770" y="168493"/>
                </a:lnTo>
                <a:lnTo>
                  <a:pt x="140372" y="161733"/>
                </a:lnTo>
                <a:lnTo>
                  <a:pt x="73628" y="147167"/>
                </a:lnTo>
                <a:lnTo>
                  <a:pt x="27229" y="131387"/>
                </a:lnTo>
                <a:lnTo>
                  <a:pt x="0" y="105918"/>
                </a:lnTo>
                <a:close/>
              </a:path>
            </a:pathLst>
          </a:custGeom>
          <a:ln w="1295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434" y="239267"/>
            <a:ext cx="3305810" cy="1033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5" dirty="0"/>
              <a:t>MM –</a:t>
            </a:r>
            <a:r>
              <a:rPr spc="-45" dirty="0"/>
              <a:t> </a:t>
            </a:r>
            <a:r>
              <a:rPr dirty="0"/>
              <a:t>Fraternal  Information</a:t>
            </a:r>
          </a:p>
        </p:txBody>
      </p:sp>
      <p:sp>
        <p:nvSpPr>
          <p:cNvPr id="3" name="object 3"/>
          <p:cNvSpPr/>
          <p:nvPr/>
        </p:nvSpPr>
        <p:spPr>
          <a:xfrm>
            <a:off x="4885944" y="119632"/>
            <a:ext cx="5173217" cy="66187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434" y="239267"/>
            <a:ext cx="5924550" cy="54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MM – Personal</a:t>
            </a:r>
            <a:r>
              <a:rPr spc="-25" dirty="0"/>
              <a:t> </a:t>
            </a:r>
            <a:r>
              <a:rPr dirty="0"/>
              <a:t>Information</a:t>
            </a:r>
          </a:p>
        </p:txBody>
      </p:sp>
      <p:sp>
        <p:nvSpPr>
          <p:cNvPr id="3" name="object 3"/>
          <p:cNvSpPr/>
          <p:nvPr/>
        </p:nvSpPr>
        <p:spPr>
          <a:xfrm>
            <a:off x="864869" y="882394"/>
            <a:ext cx="5581650" cy="58521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11290" y="1524000"/>
            <a:ext cx="5647182" cy="42313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808" y="6188202"/>
            <a:ext cx="494537" cy="470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1226" y="431800"/>
            <a:ext cx="4954270" cy="1033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5" dirty="0"/>
              <a:t>MM – Member </a:t>
            </a:r>
            <a:r>
              <a:rPr dirty="0"/>
              <a:t>Interest  Information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1226" y="2126488"/>
            <a:ext cx="4757420" cy="3674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80" dirty="0">
                <a:latin typeface="Arial"/>
                <a:cs typeface="Arial"/>
              </a:rPr>
              <a:t>You </a:t>
            </a:r>
            <a:r>
              <a:rPr sz="2400" spc="-5" dirty="0">
                <a:latin typeface="Arial"/>
                <a:cs typeface="Arial"/>
              </a:rPr>
              <a:t>can enter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members</a:t>
            </a:r>
            <a:endParaRPr sz="24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440"/>
              </a:spcBef>
            </a:pPr>
            <a:r>
              <a:rPr sz="2400" spc="-5" dirty="0">
                <a:latin typeface="Arial"/>
                <a:cs typeface="Arial"/>
              </a:rPr>
              <a:t>interests</a:t>
            </a:r>
            <a:endParaRPr sz="2400" dirty="0">
              <a:latin typeface="Arial"/>
              <a:cs typeface="Arial"/>
            </a:endParaRPr>
          </a:p>
          <a:p>
            <a:pPr marL="355600" marR="158750" indent="-342900">
              <a:lnSpc>
                <a:spcPct val="15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This </a:t>
            </a:r>
            <a:r>
              <a:rPr sz="2400" spc="-5" dirty="0">
                <a:latin typeface="Arial"/>
                <a:cs typeface="Arial"/>
              </a:rPr>
              <a:t>is like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Member Interest  </a:t>
            </a:r>
            <a:r>
              <a:rPr sz="2400" dirty="0">
                <a:latin typeface="Arial"/>
                <a:cs typeface="Arial"/>
              </a:rPr>
              <a:t>Survey </a:t>
            </a:r>
            <a:r>
              <a:rPr sz="2400" spc="-5" dirty="0">
                <a:latin typeface="Arial"/>
                <a:cs typeface="Arial"/>
              </a:rPr>
              <a:t>or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1842</a:t>
            </a:r>
            <a:endParaRPr sz="2400" dirty="0">
              <a:latin typeface="Arial"/>
              <a:cs typeface="Arial"/>
            </a:endParaRPr>
          </a:p>
          <a:p>
            <a:pPr marL="355600" marR="5080" indent="-342900">
              <a:lnSpc>
                <a:spcPct val="15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NOTE </a:t>
            </a:r>
            <a:r>
              <a:rPr sz="2400" spc="-5" dirty="0">
                <a:latin typeface="Arial"/>
                <a:cs typeface="Arial"/>
              </a:rPr>
              <a:t>– each area allows you </a:t>
            </a:r>
            <a:r>
              <a:rPr sz="2400" dirty="0">
                <a:latin typeface="Arial"/>
                <a:cs typeface="Arial"/>
              </a:rPr>
              <a:t>to  </a:t>
            </a:r>
            <a:r>
              <a:rPr sz="2400" spc="-5" dirty="0">
                <a:latin typeface="Arial"/>
                <a:cs typeface="Arial"/>
              </a:rPr>
              <a:t>add additional </a:t>
            </a:r>
            <a:r>
              <a:rPr sz="2400" dirty="0">
                <a:latin typeface="Arial"/>
                <a:cs typeface="Arial"/>
              </a:rPr>
              <a:t>items of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interest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Save when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completed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00088" y="181355"/>
            <a:ext cx="5173980" cy="64960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85734" y="4698110"/>
            <a:ext cx="838200" cy="209550"/>
          </a:xfrm>
          <a:custGeom>
            <a:avLst/>
            <a:gdLst/>
            <a:ahLst/>
            <a:cxnLst/>
            <a:rect l="l" t="t" r="r" b="b"/>
            <a:pathLst>
              <a:path w="838200" h="209550">
                <a:moveTo>
                  <a:pt x="0" y="104775"/>
                </a:moveTo>
                <a:lnTo>
                  <a:pt x="21360" y="71640"/>
                </a:lnTo>
                <a:lnTo>
                  <a:pt x="80845" y="42876"/>
                </a:lnTo>
                <a:lnTo>
                  <a:pt x="122729" y="30670"/>
                </a:lnTo>
                <a:lnTo>
                  <a:pt x="171559" y="20202"/>
                </a:lnTo>
                <a:lnTo>
                  <a:pt x="226473" y="11686"/>
                </a:lnTo>
                <a:lnTo>
                  <a:pt x="286609" y="5337"/>
                </a:lnTo>
                <a:lnTo>
                  <a:pt x="351105" y="1370"/>
                </a:lnTo>
                <a:lnTo>
                  <a:pt x="419100" y="0"/>
                </a:lnTo>
                <a:lnTo>
                  <a:pt x="487094" y="1370"/>
                </a:lnTo>
                <a:lnTo>
                  <a:pt x="551590" y="5337"/>
                </a:lnTo>
                <a:lnTo>
                  <a:pt x="611726" y="11686"/>
                </a:lnTo>
                <a:lnTo>
                  <a:pt x="666640" y="20202"/>
                </a:lnTo>
                <a:lnTo>
                  <a:pt x="715470" y="30670"/>
                </a:lnTo>
                <a:lnTo>
                  <a:pt x="757354" y="42876"/>
                </a:lnTo>
                <a:lnTo>
                  <a:pt x="816839" y="71640"/>
                </a:lnTo>
                <a:lnTo>
                  <a:pt x="838200" y="104775"/>
                </a:lnTo>
                <a:lnTo>
                  <a:pt x="832716" y="121781"/>
                </a:lnTo>
                <a:lnTo>
                  <a:pt x="791431" y="152945"/>
                </a:lnTo>
                <a:lnTo>
                  <a:pt x="715470" y="178879"/>
                </a:lnTo>
                <a:lnTo>
                  <a:pt x="666640" y="189347"/>
                </a:lnTo>
                <a:lnTo>
                  <a:pt x="611726" y="197863"/>
                </a:lnTo>
                <a:lnTo>
                  <a:pt x="551590" y="204212"/>
                </a:lnTo>
                <a:lnTo>
                  <a:pt x="487094" y="208179"/>
                </a:lnTo>
                <a:lnTo>
                  <a:pt x="419100" y="209550"/>
                </a:lnTo>
                <a:lnTo>
                  <a:pt x="351105" y="208179"/>
                </a:lnTo>
                <a:lnTo>
                  <a:pt x="286609" y="204212"/>
                </a:lnTo>
                <a:lnTo>
                  <a:pt x="226473" y="197863"/>
                </a:lnTo>
                <a:lnTo>
                  <a:pt x="171559" y="189347"/>
                </a:lnTo>
                <a:lnTo>
                  <a:pt x="122729" y="178879"/>
                </a:lnTo>
                <a:lnTo>
                  <a:pt x="80845" y="166673"/>
                </a:lnTo>
                <a:lnTo>
                  <a:pt x="21360" y="137909"/>
                </a:lnTo>
                <a:lnTo>
                  <a:pt x="0" y="104775"/>
                </a:lnTo>
                <a:close/>
              </a:path>
            </a:pathLst>
          </a:custGeom>
          <a:ln w="1295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082146" y="6401180"/>
            <a:ext cx="369570" cy="344170"/>
          </a:xfrm>
          <a:custGeom>
            <a:avLst/>
            <a:gdLst/>
            <a:ahLst/>
            <a:cxnLst/>
            <a:rect l="l" t="t" r="r" b="b"/>
            <a:pathLst>
              <a:path w="369570" h="344170">
                <a:moveTo>
                  <a:pt x="0" y="171831"/>
                </a:moveTo>
                <a:lnTo>
                  <a:pt x="6596" y="126153"/>
                </a:lnTo>
                <a:lnTo>
                  <a:pt x="25216" y="85106"/>
                </a:lnTo>
                <a:lnTo>
                  <a:pt x="54101" y="50330"/>
                </a:lnTo>
                <a:lnTo>
                  <a:pt x="91496" y="23461"/>
                </a:lnTo>
                <a:lnTo>
                  <a:pt x="135643" y="6138"/>
                </a:lnTo>
                <a:lnTo>
                  <a:pt x="184784" y="0"/>
                </a:lnTo>
                <a:lnTo>
                  <a:pt x="233926" y="6138"/>
                </a:lnTo>
                <a:lnTo>
                  <a:pt x="278073" y="23461"/>
                </a:lnTo>
                <a:lnTo>
                  <a:pt x="315468" y="50330"/>
                </a:lnTo>
                <a:lnTo>
                  <a:pt x="344353" y="85106"/>
                </a:lnTo>
                <a:lnTo>
                  <a:pt x="362973" y="126153"/>
                </a:lnTo>
                <a:lnTo>
                  <a:pt x="369570" y="171831"/>
                </a:lnTo>
                <a:lnTo>
                  <a:pt x="362973" y="217508"/>
                </a:lnTo>
                <a:lnTo>
                  <a:pt x="344353" y="258555"/>
                </a:lnTo>
                <a:lnTo>
                  <a:pt x="315468" y="293331"/>
                </a:lnTo>
                <a:lnTo>
                  <a:pt x="278073" y="320200"/>
                </a:lnTo>
                <a:lnTo>
                  <a:pt x="233926" y="337523"/>
                </a:lnTo>
                <a:lnTo>
                  <a:pt x="184784" y="343662"/>
                </a:lnTo>
                <a:lnTo>
                  <a:pt x="135643" y="337523"/>
                </a:lnTo>
                <a:lnTo>
                  <a:pt x="91496" y="320200"/>
                </a:lnTo>
                <a:lnTo>
                  <a:pt x="54101" y="293331"/>
                </a:lnTo>
                <a:lnTo>
                  <a:pt x="25216" y="258555"/>
                </a:lnTo>
                <a:lnTo>
                  <a:pt x="6596" y="217508"/>
                </a:lnTo>
                <a:lnTo>
                  <a:pt x="0" y="171831"/>
                </a:lnTo>
                <a:close/>
              </a:path>
            </a:pathLst>
          </a:custGeom>
          <a:ln w="1295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554287" y="2514600"/>
            <a:ext cx="7083425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spc="-5" dirty="0">
                <a:latin typeface="Arial Black"/>
                <a:cs typeface="Arial Black"/>
              </a:rPr>
              <a:t>Member </a:t>
            </a:r>
            <a:r>
              <a:rPr sz="4400" b="1" spc="5" dirty="0">
                <a:latin typeface="Arial Black"/>
                <a:cs typeface="Arial Black"/>
              </a:rPr>
              <a:t>Management</a:t>
            </a:r>
            <a:r>
              <a:rPr sz="4400" b="1" spc="-50" dirty="0">
                <a:latin typeface="Arial Black"/>
                <a:cs typeface="Arial Black"/>
              </a:rPr>
              <a:t> </a:t>
            </a:r>
            <a:r>
              <a:rPr sz="4400" b="1" spc="-5" dirty="0">
                <a:latin typeface="Arial Black"/>
                <a:cs typeface="Arial Black"/>
              </a:rPr>
              <a:t>–</a:t>
            </a:r>
            <a:endParaRPr sz="44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4400" b="1" spc="-5" dirty="0">
                <a:latin typeface="Arial Black"/>
                <a:cs typeface="Arial Black"/>
              </a:rPr>
              <a:t>Council</a:t>
            </a:r>
            <a:r>
              <a:rPr sz="4400" b="1" spc="-40" dirty="0">
                <a:latin typeface="Arial Black"/>
                <a:cs typeface="Arial Black"/>
              </a:rPr>
              <a:t> </a:t>
            </a:r>
            <a:r>
              <a:rPr sz="4400" b="1" spc="-5" dirty="0">
                <a:latin typeface="Arial Black"/>
                <a:cs typeface="Arial Black"/>
              </a:rPr>
              <a:t>Administration</a:t>
            </a:r>
            <a:endParaRPr sz="44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808" y="6188202"/>
            <a:ext cx="494537" cy="470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1226" y="431800"/>
            <a:ext cx="3298825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5" dirty="0"/>
              <a:t>Council admin</a:t>
            </a:r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48705" y="1828800"/>
            <a:ext cx="4011929" cy="1287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43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Click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“</a:t>
            </a:r>
            <a:r>
              <a:rPr lang="en-US" sz="2400" spc="-5" dirty="0">
                <a:latin typeface="Arial"/>
                <a:cs typeface="Arial"/>
              </a:rPr>
              <a:t>Council Administration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35"/>
              </a:spcBef>
              <a:buChar char="•"/>
              <a:tabLst>
                <a:tab pos="354965" algn="l"/>
                <a:tab pos="355600" algn="l"/>
              </a:tabLst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11217" y="457200"/>
            <a:ext cx="7651242" cy="57828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656189" y="5271896"/>
            <a:ext cx="698500" cy="289560"/>
          </a:xfrm>
          <a:custGeom>
            <a:avLst/>
            <a:gdLst/>
            <a:ahLst/>
            <a:cxnLst/>
            <a:rect l="l" t="t" r="r" b="b"/>
            <a:pathLst>
              <a:path w="698500" h="289560">
                <a:moveTo>
                  <a:pt x="0" y="48259"/>
                </a:moveTo>
                <a:lnTo>
                  <a:pt x="3790" y="29467"/>
                </a:lnTo>
                <a:lnTo>
                  <a:pt x="14128" y="14128"/>
                </a:lnTo>
                <a:lnTo>
                  <a:pt x="29467" y="3790"/>
                </a:lnTo>
                <a:lnTo>
                  <a:pt x="48259" y="0"/>
                </a:lnTo>
                <a:lnTo>
                  <a:pt x="649731" y="0"/>
                </a:lnTo>
                <a:lnTo>
                  <a:pt x="668524" y="3790"/>
                </a:lnTo>
                <a:lnTo>
                  <a:pt x="683863" y="14128"/>
                </a:lnTo>
                <a:lnTo>
                  <a:pt x="694201" y="29467"/>
                </a:lnTo>
                <a:lnTo>
                  <a:pt x="697991" y="48259"/>
                </a:lnTo>
                <a:lnTo>
                  <a:pt x="697991" y="241299"/>
                </a:lnTo>
                <a:lnTo>
                  <a:pt x="694201" y="260092"/>
                </a:lnTo>
                <a:lnTo>
                  <a:pt x="683863" y="275431"/>
                </a:lnTo>
                <a:lnTo>
                  <a:pt x="668524" y="285769"/>
                </a:lnTo>
                <a:lnTo>
                  <a:pt x="649731" y="289559"/>
                </a:lnTo>
                <a:lnTo>
                  <a:pt x="48259" y="289559"/>
                </a:lnTo>
                <a:lnTo>
                  <a:pt x="29467" y="285769"/>
                </a:lnTo>
                <a:lnTo>
                  <a:pt x="14128" y="275431"/>
                </a:lnTo>
                <a:lnTo>
                  <a:pt x="3790" y="260092"/>
                </a:lnTo>
                <a:lnTo>
                  <a:pt x="0" y="241299"/>
                </a:lnTo>
                <a:lnTo>
                  <a:pt x="0" y="48259"/>
                </a:lnTo>
                <a:close/>
              </a:path>
            </a:pathLst>
          </a:custGeom>
          <a:ln w="1295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1F12551-5E5B-C26C-7F50-718D39F3AF02}"/>
              </a:ext>
            </a:extLst>
          </p:cNvPr>
          <p:cNvSpPr/>
          <p:nvPr/>
        </p:nvSpPr>
        <p:spPr>
          <a:xfrm rot="19250724">
            <a:off x="6934200" y="2294764"/>
            <a:ext cx="2514600" cy="609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06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BDFAF-5735-B0CB-FB3A-879C3301E5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BFEE1B-9071-D37A-22B1-B90333E60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3549"/>
            <a:ext cx="12192000" cy="363090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1FF33DF-4050-C936-9D9D-2D9624288494}"/>
                  </a:ext>
                </a:extLst>
              </p14:cNvPr>
              <p14:cNvContentPartPr/>
              <p14:nvPr/>
            </p14:nvContentPartPr>
            <p14:xfrm>
              <a:off x="8851680" y="2021940"/>
              <a:ext cx="2667600" cy="1830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1FF33DF-4050-C936-9D9D-2D96242884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43040" y="2012940"/>
                <a:ext cx="2685240" cy="18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0E6CAE1-DE5C-0A92-EEF3-42045A4AABD8}"/>
                  </a:ext>
                </a:extLst>
              </p14:cNvPr>
              <p14:cNvContentPartPr/>
              <p14:nvPr/>
            </p14:nvContentPartPr>
            <p14:xfrm>
              <a:off x="579960" y="3532500"/>
              <a:ext cx="2842920" cy="1383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0E6CAE1-DE5C-0A92-EEF3-42045A4AABD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1320" y="3523500"/>
                <a:ext cx="2860560" cy="140112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77ABCF5-9BB7-783B-A732-902904CD2A9B}"/>
              </a:ext>
            </a:extLst>
          </p:cNvPr>
          <p:cNvSpPr txBox="1"/>
          <p:nvPr/>
        </p:nvSpPr>
        <p:spPr>
          <a:xfrm>
            <a:off x="2971800" y="4077478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5970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689" y="247903"/>
            <a:ext cx="510413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latin typeface="Arial Black"/>
                <a:cs typeface="Arial Black"/>
              </a:rPr>
              <a:t>Council</a:t>
            </a:r>
            <a:r>
              <a:rPr sz="3200" b="1" spc="-20" dirty="0">
                <a:latin typeface="Arial Black"/>
                <a:cs typeface="Arial Black"/>
              </a:rPr>
              <a:t> </a:t>
            </a:r>
            <a:r>
              <a:rPr sz="3200" b="1" spc="-5" dirty="0">
                <a:latin typeface="Arial Black"/>
                <a:cs typeface="Arial Black"/>
              </a:rPr>
              <a:t>Administration</a:t>
            </a:r>
            <a:endParaRPr sz="3200" dirty="0">
              <a:latin typeface="Arial Black"/>
              <a:cs typeface="Arial Black"/>
            </a:endParaRPr>
          </a:p>
          <a:p>
            <a:pPr marL="147320">
              <a:lnSpc>
                <a:spcPct val="100000"/>
              </a:lnSpc>
            </a:pPr>
            <a:r>
              <a:rPr sz="3200" b="1" spc="-5" dirty="0">
                <a:latin typeface="Arial Black"/>
                <a:cs typeface="Arial Black"/>
              </a:rPr>
              <a:t>– Council</a:t>
            </a:r>
            <a:r>
              <a:rPr sz="3200" b="1" spc="-45" dirty="0">
                <a:latin typeface="Arial Black"/>
                <a:cs typeface="Arial Black"/>
              </a:rPr>
              <a:t> </a:t>
            </a:r>
            <a:r>
              <a:rPr sz="3200" b="1" dirty="0">
                <a:latin typeface="Arial Black"/>
                <a:cs typeface="Arial Black"/>
              </a:rPr>
              <a:t>Information</a:t>
            </a:r>
            <a:endParaRPr sz="32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3261" y="1417319"/>
            <a:ext cx="5527548" cy="51671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92645" y="386334"/>
            <a:ext cx="5299709" cy="6268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F48E42-70ED-D4FC-1DD0-EF95B8626AD5}"/>
              </a:ext>
            </a:extLst>
          </p:cNvPr>
          <p:cNvSpPr txBox="1"/>
          <p:nvPr/>
        </p:nvSpPr>
        <p:spPr>
          <a:xfrm>
            <a:off x="7661911" y="19396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AS YOU SCROLL DOWN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808" y="6188202"/>
            <a:ext cx="494537" cy="470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8386" y="338134"/>
            <a:ext cx="538505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5" dirty="0"/>
              <a:t>Counci</a:t>
            </a:r>
            <a:r>
              <a:rPr lang="en-US" spc="-5" dirty="0"/>
              <a:t>l </a:t>
            </a:r>
            <a:r>
              <a:rPr sz="2800" spc="-5" dirty="0"/>
              <a:t>Administ</a:t>
            </a:r>
            <a:r>
              <a:rPr sz="2800" spc="50" dirty="0"/>
              <a:t>r</a:t>
            </a:r>
            <a:r>
              <a:rPr sz="2800" spc="-60" dirty="0"/>
              <a:t>a</a:t>
            </a:r>
            <a:r>
              <a:rPr sz="2800" spc="-5" dirty="0"/>
              <a:t>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803" y="1068323"/>
            <a:ext cx="5073650" cy="4900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460">
              <a:lnSpc>
                <a:spcPct val="100000"/>
              </a:lnSpc>
            </a:pPr>
            <a:r>
              <a:rPr sz="3200" b="1" spc="-5" dirty="0">
                <a:latin typeface="Arial Black"/>
                <a:cs typeface="Arial Black"/>
              </a:rPr>
              <a:t>– </a:t>
            </a:r>
            <a:r>
              <a:rPr sz="3200" b="1" spc="20" dirty="0">
                <a:latin typeface="Arial Black"/>
                <a:cs typeface="Arial Black"/>
              </a:rPr>
              <a:t>Current</a:t>
            </a:r>
            <a:r>
              <a:rPr sz="3200" b="1" spc="-20" dirty="0">
                <a:latin typeface="Arial Black"/>
                <a:cs typeface="Arial Black"/>
              </a:rPr>
              <a:t> </a:t>
            </a:r>
            <a:r>
              <a:rPr sz="3200" b="1" spc="10" dirty="0">
                <a:latin typeface="Arial Black"/>
                <a:cs typeface="Arial Black"/>
              </a:rPr>
              <a:t>Officers</a:t>
            </a:r>
            <a:endParaRPr sz="3200" dirty="0">
              <a:latin typeface="Arial Black"/>
              <a:cs typeface="Arial Black"/>
            </a:endParaRPr>
          </a:p>
          <a:p>
            <a:pPr marL="355600" indent="-342900">
              <a:lnSpc>
                <a:spcPct val="100000"/>
              </a:lnSpc>
              <a:spcBef>
                <a:spcPts val="149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Shows Current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Officers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Select an </a:t>
            </a:r>
            <a:r>
              <a:rPr sz="2400" spc="-10" dirty="0">
                <a:latin typeface="Arial"/>
                <a:cs typeface="Arial"/>
              </a:rPr>
              <a:t>Officer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choice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3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Search by </a:t>
            </a:r>
            <a:r>
              <a:rPr sz="2400" dirty="0">
                <a:latin typeface="Arial"/>
                <a:cs typeface="Arial"/>
              </a:rPr>
              <a:t>last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name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3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Choose member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list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3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Click “Assign”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add as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today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3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Click on </a:t>
            </a:r>
            <a:r>
              <a:rPr sz="2400" spc="-5" dirty="0">
                <a:latin typeface="Arial"/>
                <a:cs typeface="Arial"/>
              </a:rPr>
              <a:t>“Submit”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update</a:t>
            </a:r>
            <a:endParaRPr sz="24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440"/>
              </a:spcBef>
            </a:pPr>
            <a:r>
              <a:rPr sz="2400" spc="-5" dirty="0">
                <a:latin typeface="Arial"/>
                <a:cs typeface="Arial"/>
              </a:rPr>
              <a:t>Supreme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records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Records purged June </a:t>
            </a:r>
            <a:r>
              <a:rPr sz="2400" dirty="0">
                <a:latin typeface="Arial"/>
                <a:cs typeface="Arial"/>
              </a:rPr>
              <a:t>30,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11:59PM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43984" y="120398"/>
            <a:ext cx="6182106" cy="66614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54698" y="2491358"/>
            <a:ext cx="1259840" cy="373380"/>
          </a:xfrm>
          <a:custGeom>
            <a:avLst/>
            <a:gdLst/>
            <a:ahLst/>
            <a:cxnLst/>
            <a:rect l="l" t="t" r="r" b="b"/>
            <a:pathLst>
              <a:path w="1259840" h="373380">
                <a:moveTo>
                  <a:pt x="0" y="186689"/>
                </a:moveTo>
                <a:lnTo>
                  <a:pt x="14524" y="146635"/>
                </a:lnTo>
                <a:lnTo>
                  <a:pt x="56050" y="109576"/>
                </a:lnTo>
                <a:lnTo>
                  <a:pt x="121505" y="76425"/>
                </a:lnTo>
                <a:lnTo>
                  <a:pt x="162246" y="61599"/>
                </a:lnTo>
                <a:lnTo>
                  <a:pt x="207816" y="48091"/>
                </a:lnTo>
                <a:lnTo>
                  <a:pt x="257833" y="36015"/>
                </a:lnTo>
                <a:lnTo>
                  <a:pt x="311911" y="25484"/>
                </a:lnTo>
                <a:lnTo>
                  <a:pt x="369668" y="16613"/>
                </a:lnTo>
                <a:lnTo>
                  <a:pt x="430718" y="9515"/>
                </a:lnTo>
                <a:lnTo>
                  <a:pt x="494679" y="4305"/>
                </a:lnTo>
                <a:lnTo>
                  <a:pt x="561165" y="1095"/>
                </a:lnTo>
                <a:lnTo>
                  <a:pt x="629793" y="0"/>
                </a:lnTo>
                <a:lnTo>
                  <a:pt x="698420" y="1095"/>
                </a:lnTo>
                <a:lnTo>
                  <a:pt x="764906" y="4305"/>
                </a:lnTo>
                <a:lnTo>
                  <a:pt x="828867" y="9515"/>
                </a:lnTo>
                <a:lnTo>
                  <a:pt x="889917" y="16613"/>
                </a:lnTo>
                <a:lnTo>
                  <a:pt x="947674" y="25484"/>
                </a:lnTo>
                <a:lnTo>
                  <a:pt x="1001752" y="36015"/>
                </a:lnTo>
                <a:lnTo>
                  <a:pt x="1051769" y="48091"/>
                </a:lnTo>
                <a:lnTo>
                  <a:pt x="1097339" y="61599"/>
                </a:lnTo>
                <a:lnTo>
                  <a:pt x="1138080" y="76425"/>
                </a:lnTo>
                <a:lnTo>
                  <a:pt x="1173607" y="92456"/>
                </a:lnTo>
                <a:lnTo>
                  <a:pt x="1227481" y="127674"/>
                </a:lnTo>
                <a:lnTo>
                  <a:pt x="1255890" y="166344"/>
                </a:lnTo>
                <a:lnTo>
                  <a:pt x="1259585" y="186689"/>
                </a:lnTo>
                <a:lnTo>
                  <a:pt x="1255890" y="207035"/>
                </a:lnTo>
                <a:lnTo>
                  <a:pt x="1227481" y="245705"/>
                </a:lnTo>
                <a:lnTo>
                  <a:pt x="1173606" y="280923"/>
                </a:lnTo>
                <a:lnTo>
                  <a:pt x="1138080" y="296954"/>
                </a:lnTo>
                <a:lnTo>
                  <a:pt x="1097339" y="311780"/>
                </a:lnTo>
                <a:lnTo>
                  <a:pt x="1051769" y="325288"/>
                </a:lnTo>
                <a:lnTo>
                  <a:pt x="1001752" y="337364"/>
                </a:lnTo>
                <a:lnTo>
                  <a:pt x="947674" y="347895"/>
                </a:lnTo>
                <a:lnTo>
                  <a:pt x="889917" y="356766"/>
                </a:lnTo>
                <a:lnTo>
                  <a:pt x="828867" y="363864"/>
                </a:lnTo>
                <a:lnTo>
                  <a:pt x="764906" y="369074"/>
                </a:lnTo>
                <a:lnTo>
                  <a:pt x="698420" y="372284"/>
                </a:lnTo>
                <a:lnTo>
                  <a:pt x="629793" y="373379"/>
                </a:lnTo>
                <a:lnTo>
                  <a:pt x="561165" y="372284"/>
                </a:lnTo>
                <a:lnTo>
                  <a:pt x="494679" y="369074"/>
                </a:lnTo>
                <a:lnTo>
                  <a:pt x="430718" y="363864"/>
                </a:lnTo>
                <a:lnTo>
                  <a:pt x="369668" y="356766"/>
                </a:lnTo>
                <a:lnTo>
                  <a:pt x="311911" y="347895"/>
                </a:lnTo>
                <a:lnTo>
                  <a:pt x="257833" y="337364"/>
                </a:lnTo>
                <a:lnTo>
                  <a:pt x="207816" y="325288"/>
                </a:lnTo>
                <a:lnTo>
                  <a:pt x="162246" y="311780"/>
                </a:lnTo>
                <a:lnTo>
                  <a:pt x="121505" y="296954"/>
                </a:lnTo>
                <a:lnTo>
                  <a:pt x="85978" y="280923"/>
                </a:lnTo>
                <a:lnTo>
                  <a:pt x="32104" y="245705"/>
                </a:lnTo>
                <a:lnTo>
                  <a:pt x="3695" y="207035"/>
                </a:lnTo>
                <a:lnTo>
                  <a:pt x="0" y="186689"/>
                </a:lnTo>
                <a:close/>
              </a:path>
            </a:pathLst>
          </a:custGeom>
          <a:ln w="1295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88960" y="2491358"/>
            <a:ext cx="1409065" cy="373380"/>
          </a:xfrm>
          <a:custGeom>
            <a:avLst/>
            <a:gdLst/>
            <a:ahLst/>
            <a:cxnLst/>
            <a:rect l="l" t="t" r="r" b="b"/>
            <a:pathLst>
              <a:path w="1409065" h="373380">
                <a:moveTo>
                  <a:pt x="0" y="186689"/>
                </a:moveTo>
                <a:lnTo>
                  <a:pt x="14309" y="149060"/>
                </a:lnTo>
                <a:lnTo>
                  <a:pt x="55352" y="114014"/>
                </a:lnTo>
                <a:lnTo>
                  <a:pt x="120296" y="82301"/>
                </a:lnTo>
                <a:lnTo>
                  <a:pt x="160846" y="67930"/>
                </a:lnTo>
                <a:lnTo>
                  <a:pt x="206311" y="54673"/>
                </a:lnTo>
                <a:lnTo>
                  <a:pt x="256336" y="42625"/>
                </a:lnTo>
                <a:lnTo>
                  <a:pt x="310567" y="31878"/>
                </a:lnTo>
                <a:lnTo>
                  <a:pt x="368650" y="22528"/>
                </a:lnTo>
                <a:lnTo>
                  <a:pt x="430232" y="14668"/>
                </a:lnTo>
                <a:lnTo>
                  <a:pt x="494958" y="8391"/>
                </a:lnTo>
                <a:lnTo>
                  <a:pt x="562476" y="3792"/>
                </a:lnTo>
                <a:lnTo>
                  <a:pt x="632431" y="963"/>
                </a:lnTo>
                <a:lnTo>
                  <a:pt x="704469" y="0"/>
                </a:lnTo>
                <a:lnTo>
                  <a:pt x="776506" y="963"/>
                </a:lnTo>
                <a:lnTo>
                  <a:pt x="846461" y="3792"/>
                </a:lnTo>
                <a:lnTo>
                  <a:pt x="913979" y="8391"/>
                </a:lnTo>
                <a:lnTo>
                  <a:pt x="978705" y="14668"/>
                </a:lnTo>
                <a:lnTo>
                  <a:pt x="1040287" y="22528"/>
                </a:lnTo>
                <a:lnTo>
                  <a:pt x="1098370" y="31878"/>
                </a:lnTo>
                <a:lnTo>
                  <a:pt x="1152601" y="42625"/>
                </a:lnTo>
                <a:lnTo>
                  <a:pt x="1202626" y="54673"/>
                </a:lnTo>
                <a:lnTo>
                  <a:pt x="1248091" y="67930"/>
                </a:lnTo>
                <a:lnTo>
                  <a:pt x="1288641" y="82301"/>
                </a:lnTo>
                <a:lnTo>
                  <a:pt x="1323924" y="97694"/>
                </a:lnTo>
                <a:lnTo>
                  <a:pt x="1377271" y="131167"/>
                </a:lnTo>
                <a:lnTo>
                  <a:pt x="1405301" y="167599"/>
                </a:lnTo>
                <a:lnTo>
                  <a:pt x="1408938" y="186689"/>
                </a:lnTo>
                <a:lnTo>
                  <a:pt x="1405301" y="205780"/>
                </a:lnTo>
                <a:lnTo>
                  <a:pt x="1377271" y="242212"/>
                </a:lnTo>
                <a:lnTo>
                  <a:pt x="1323924" y="275685"/>
                </a:lnTo>
                <a:lnTo>
                  <a:pt x="1288641" y="291078"/>
                </a:lnTo>
                <a:lnTo>
                  <a:pt x="1248091" y="305449"/>
                </a:lnTo>
                <a:lnTo>
                  <a:pt x="1202626" y="318706"/>
                </a:lnTo>
                <a:lnTo>
                  <a:pt x="1152601" y="330754"/>
                </a:lnTo>
                <a:lnTo>
                  <a:pt x="1098370" y="341501"/>
                </a:lnTo>
                <a:lnTo>
                  <a:pt x="1040287" y="350851"/>
                </a:lnTo>
                <a:lnTo>
                  <a:pt x="978705" y="358711"/>
                </a:lnTo>
                <a:lnTo>
                  <a:pt x="913979" y="364988"/>
                </a:lnTo>
                <a:lnTo>
                  <a:pt x="846461" y="369587"/>
                </a:lnTo>
                <a:lnTo>
                  <a:pt x="776506" y="372416"/>
                </a:lnTo>
                <a:lnTo>
                  <a:pt x="704469" y="373379"/>
                </a:lnTo>
                <a:lnTo>
                  <a:pt x="632431" y="372416"/>
                </a:lnTo>
                <a:lnTo>
                  <a:pt x="562476" y="369587"/>
                </a:lnTo>
                <a:lnTo>
                  <a:pt x="494958" y="364988"/>
                </a:lnTo>
                <a:lnTo>
                  <a:pt x="430232" y="358711"/>
                </a:lnTo>
                <a:lnTo>
                  <a:pt x="368650" y="350851"/>
                </a:lnTo>
                <a:lnTo>
                  <a:pt x="310567" y="341501"/>
                </a:lnTo>
                <a:lnTo>
                  <a:pt x="256336" y="330754"/>
                </a:lnTo>
                <a:lnTo>
                  <a:pt x="206311" y="318706"/>
                </a:lnTo>
                <a:lnTo>
                  <a:pt x="160846" y="305449"/>
                </a:lnTo>
                <a:lnTo>
                  <a:pt x="120296" y="291078"/>
                </a:lnTo>
                <a:lnTo>
                  <a:pt x="85013" y="275685"/>
                </a:lnTo>
                <a:lnTo>
                  <a:pt x="31666" y="242212"/>
                </a:lnTo>
                <a:lnTo>
                  <a:pt x="3636" y="205780"/>
                </a:lnTo>
                <a:lnTo>
                  <a:pt x="0" y="186689"/>
                </a:lnTo>
                <a:close/>
              </a:path>
            </a:pathLst>
          </a:custGeom>
          <a:ln w="1295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88960" y="2864739"/>
            <a:ext cx="1250950" cy="942975"/>
          </a:xfrm>
          <a:custGeom>
            <a:avLst/>
            <a:gdLst/>
            <a:ahLst/>
            <a:cxnLst/>
            <a:rect l="l" t="t" r="r" b="b"/>
            <a:pathLst>
              <a:path w="1250950" h="942975">
                <a:moveTo>
                  <a:pt x="0" y="157099"/>
                </a:moveTo>
                <a:lnTo>
                  <a:pt x="8011" y="107452"/>
                </a:lnTo>
                <a:lnTo>
                  <a:pt x="30317" y="64328"/>
                </a:lnTo>
                <a:lnTo>
                  <a:pt x="64328" y="30317"/>
                </a:lnTo>
                <a:lnTo>
                  <a:pt x="107452" y="8011"/>
                </a:lnTo>
                <a:lnTo>
                  <a:pt x="157099" y="0"/>
                </a:lnTo>
                <a:lnTo>
                  <a:pt x="1093343" y="0"/>
                </a:lnTo>
                <a:lnTo>
                  <a:pt x="1142989" y="8011"/>
                </a:lnTo>
                <a:lnTo>
                  <a:pt x="1186113" y="30317"/>
                </a:lnTo>
                <a:lnTo>
                  <a:pt x="1220124" y="64328"/>
                </a:lnTo>
                <a:lnTo>
                  <a:pt x="1242430" y="107452"/>
                </a:lnTo>
                <a:lnTo>
                  <a:pt x="1250442" y="157099"/>
                </a:lnTo>
                <a:lnTo>
                  <a:pt x="1250442" y="785494"/>
                </a:lnTo>
                <a:lnTo>
                  <a:pt x="1242430" y="835141"/>
                </a:lnTo>
                <a:lnTo>
                  <a:pt x="1220124" y="878265"/>
                </a:lnTo>
                <a:lnTo>
                  <a:pt x="1186113" y="912276"/>
                </a:lnTo>
                <a:lnTo>
                  <a:pt x="1142989" y="934582"/>
                </a:lnTo>
                <a:lnTo>
                  <a:pt x="1093343" y="942594"/>
                </a:lnTo>
                <a:lnTo>
                  <a:pt x="157099" y="942594"/>
                </a:lnTo>
                <a:lnTo>
                  <a:pt x="107452" y="934582"/>
                </a:lnTo>
                <a:lnTo>
                  <a:pt x="64328" y="912276"/>
                </a:lnTo>
                <a:lnTo>
                  <a:pt x="30317" y="878265"/>
                </a:lnTo>
                <a:lnTo>
                  <a:pt x="8011" y="835141"/>
                </a:lnTo>
                <a:lnTo>
                  <a:pt x="0" y="785494"/>
                </a:lnTo>
                <a:lnTo>
                  <a:pt x="0" y="157099"/>
                </a:lnTo>
                <a:close/>
              </a:path>
            </a:pathLst>
          </a:custGeom>
          <a:ln w="1295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599801" y="3004947"/>
            <a:ext cx="653415" cy="288925"/>
          </a:xfrm>
          <a:custGeom>
            <a:avLst/>
            <a:gdLst/>
            <a:ahLst/>
            <a:cxnLst/>
            <a:rect l="l" t="t" r="r" b="b"/>
            <a:pathLst>
              <a:path w="653415" h="288925">
                <a:moveTo>
                  <a:pt x="0" y="144399"/>
                </a:moveTo>
                <a:lnTo>
                  <a:pt x="25657" y="88189"/>
                </a:lnTo>
                <a:lnTo>
                  <a:pt x="55761" y="63661"/>
                </a:lnTo>
                <a:lnTo>
                  <a:pt x="95630" y="42290"/>
                </a:lnTo>
                <a:lnTo>
                  <a:pt x="143954" y="24659"/>
                </a:lnTo>
                <a:lnTo>
                  <a:pt x="199417" y="11346"/>
                </a:lnTo>
                <a:lnTo>
                  <a:pt x="260709" y="2933"/>
                </a:lnTo>
                <a:lnTo>
                  <a:pt x="326517" y="0"/>
                </a:lnTo>
                <a:lnTo>
                  <a:pt x="392324" y="2933"/>
                </a:lnTo>
                <a:lnTo>
                  <a:pt x="453616" y="11346"/>
                </a:lnTo>
                <a:lnTo>
                  <a:pt x="509079" y="24659"/>
                </a:lnTo>
                <a:lnTo>
                  <a:pt x="557402" y="42291"/>
                </a:lnTo>
                <a:lnTo>
                  <a:pt x="597272" y="63661"/>
                </a:lnTo>
                <a:lnTo>
                  <a:pt x="627376" y="88189"/>
                </a:lnTo>
                <a:lnTo>
                  <a:pt x="653033" y="144399"/>
                </a:lnTo>
                <a:lnTo>
                  <a:pt x="646400" y="173502"/>
                </a:lnTo>
                <a:lnTo>
                  <a:pt x="597272" y="225136"/>
                </a:lnTo>
                <a:lnTo>
                  <a:pt x="557402" y="246506"/>
                </a:lnTo>
                <a:lnTo>
                  <a:pt x="509079" y="264138"/>
                </a:lnTo>
                <a:lnTo>
                  <a:pt x="453616" y="277451"/>
                </a:lnTo>
                <a:lnTo>
                  <a:pt x="392324" y="285864"/>
                </a:lnTo>
                <a:lnTo>
                  <a:pt x="326517" y="288798"/>
                </a:lnTo>
                <a:lnTo>
                  <a:pt x="260709" y="285864"/>
                </a:lnTo>
                <a:lnTo>
                  <a:pt x="199417" y="277451"/>
                </a:lnTo>
                <a:lnTo>
                  <a:pt x="143954" y="264138"/>
                </a:lnTo>
                <a:lnTo>
                  <a:pt x="95630" y="246506"/>
                </a:lnTo>
                <a:lnTo>
                  <a:pt x="55761" y="225136"/>
                </a:lnTo>
                <a:lnTo>
                  <a:pt x="25657" y="200608"/>
                </a:lnTo>
                <a:lnTo>
                  <a:pt x="0" y="144399"/>
                </a:lnTo>
                <a:close/>
              </a:path>
            </a:pathLst>
          </a:custGeom>
          <a:ln w="1295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291953" y="6531482"/>
            <a:ext cx="541020" cy="228600"/>
          </a:xfrm>
          <a:custGeom>
            <a:avLst/>
            <a:gdLst/>
            <a:ahLst/>
            <a:cxnLst/>
            <a:rect l="l" t="t" r="r" b="b"/>
            <a:pathLst>
              <a:path w="541020" h="228600">
                <a:moveTo>
                  <a:pt x="0" y="38100"/>
                </a:moveTo>
                <a:lnTo>
                  <a:pt x="2988" y="23268"/>
                </a:lnTo>
                <a:lnTo>
                  <a:pt x="11144" y="11158"/>
                </a:lnTo>
                <a:lnTo>
                  <a:pt x="23252" y="2993"/>
                </a:lnTo>
                <a:lnTo>
                  <a:pt x="38100" y="0"/>
                </a:lnTo>
                <a:lnTo>
                  <a:pt x="502920" y="0"/>
                </a:lnTo>
                <a:lnTo>
                  <a:pt x="517767" y="2993"/>
                </a:lnTo>
                <a:lnTo>
                  <a:pt x="529875" y="11158"/>
                </a:lnTo>
                <a:lnTo>
                  <a:pt x="538031" y="23268"/>
                </a:lnTo>
                <a:lnTo>
                  <a:pt x="541020" y="38100"/>
                </a:lnTo>
                <a:lnTo>
                  <a:pt x="541020" y="190500"/>
                </a:lnTo>
                <a:lnTo>
                  <a:pt x="538031" y="205329"/>
                </a:lnTo>
                <a:lnTo>
                  <a:pt x="529875" y="217440"/>
                </a:lnTo>
                <a:lnTo>
                  <a:pt x="517767" y="225605"/>
                </a:lnTo>
                <a:lnTo>
                  <a:pt x="502920" y="228600"/>
                </a:lnTo>
                <a:lnTo>
                  <a:pt x="38100" y="228600"/>
                </a:lnTo>
                <a:lnTo>
                  <a:pt x="23252" y="225605"/>
                </a:lnTo>
                <a:lnTo>
                  <a:pt x="11144" y="217440"/>
                </a:lnTo>
                <a:lnTo>
                  <a:pt x="2988" y="205329"/>
                </a:lnTo>
                <a:lnTo>
                  <a:pt x="0" y="190500"/>
                </a:lnTo>
                <a:lnTo>
                  <a:pt x="0" y="38100"/>
                </a:lnTo>
                <a:close/>
              </a:path>
            </a:pathLst>
          </a:custGeom>
          <a:ln w="1295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74360" y="830961"/>
            <a:ext cx="1180465" cy="525145"/>
          </a:xfrm>
          <a:custGeom>
            <a:avLst/>
            <a:gdLst/>
            <a:ahLst/>
            <a:cxnLst/>
            <a:rect l="l" t="t" r="r" b="b"/>
            <a:pathLst>
              <a:path w="1180464" h="525144">
                <a:moveTo>
                  <a:pt x="0" y="87502"/>
                </a:moveTo>
                <a:lnTo>
                  <a:pt x="6867" y="53417"/>
                </a:lnTo>
                <a:lnTo>
                  <a:pt x="25606" y="25606"/>
                </a:lnTo>
                <a:lnTo>
                  <a:pt x="53417" y="6867"/>
                </a:lnTo>
                <a:lnTo>
                  <a:pt x="87502" y="0"/>
                </a:lnTo>
                <a:lnTo>
                  <a:pt x="1092835" y="0"/>
                </a:lnTo>
                <a:lnTo>
                  <a:pt x="1126920" y="6867"/>
                </a:lnTo>
                <a:lnTo>
                  <a:pt x="1154731" y="25606"/>
                </a:lnTo>
                <a:lnTo>
                  <a:pt x="1173470" y="53417"/>
                </a:lnTo>
                <a:lnTo>
                  <a:pt x="1180338" y="87502"/>
                </a:lnTo>
                <a:lnTo>
                  <a:pt x="1180338" y="437514"/>
                </a:lnTo>
                <a:lnTo>
                  <a:pt x="1173470" y="471600"/>
                </a:lnTo>
                <a:lnTo>
                  <a:pt x="1154731" y="499411"/>
                </a:lnTo>
                <a:lnTo>
                  <a:pt x="1126920" y="518150"/>
                </a:lnTo>
                <a:lnTo>
                  <a:pt x="1092835" y="525017"/>
                </a:lnTo>
                <a:lnTo>
                  <a:pt x="87502" y="525017"/>
                </a:lnTo>
                <a:lnTo>
                  <a:pt x="53417" y="518150"/>
                </a:lnTo>
                <a:lnTo>
                  <a:pt x="25606" y="499411"/>
                </a:lnTo>
                <a:lnTo>
                  <a:pt x="6867" y="471600"/>
                </a:lnTo>
                <a:lnTo>
                  <a:pt x="0" y="437514"/>
                </a:lnTo>
                <a:lnTo>
                  <a:pt x="0" y="87502"/>
                </a:lnTo>
                <a:close/>
              </a:path>
            </a:pathLst>
          </a:custGeom>
          <a:ln w="1295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E17557B-3E99-6CF8-4E4D-2D409771057E}"/>
              </a:ext>
            </a:extLst>
          </p:cNvPr>
          <p:cNvSpPr/>
          <p:nvPr/>
        </p:nvSpPr>
        <p:spPr>
          <a:xfrm rot="12269497">
            <a:off x="6164801" y="1335691"/>
            <a:ext cx="1259840" cy="23774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808" y="6188202"/>
            <a:ext cx="494537" cy="470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689" y="187197"/>
            <a:ext cx="5104765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pc="-5" dirty="0"/>
              <a:t>Council</a:t>
            </a:r>
            <a:r>
              <a:rPr spc="-20" dirty="0"/>
              <a:t> </a:t>
            </a:r>
            <a:r>
              <a:rPr spc="-5" dirty="0"/>
              <a:t>Administration</a:t>
            </a:r>
          </a:p>
          <a:p>
            <a:pPr marR="11430" algn="ctr">
              <a:lnSpc>
                <a:spcPct val="100000"/>
              </a:lnSpc>
            </a:pPr>
            <a:endParaRPr spc="15" dirty="0"/>
          </a:p>
        </p:txBody>
      </p:sp>
      <p:sp>
        <p:nvSpPr>
          <p:cNvPr id="4" name="object 4"/>
          <p:cNvSpPr txBox="1"/>
          <p:nvPr/>
        </p:nvSpPr>
        <p:spPr>
          <a:xfrm>
            <a:off x="241045" y="1939290"/>
            <a:ext cx="4565650" cy="3126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Select </a:t>
            </a:r>
            <a:r>
              <a:rPr sz="2400" spc="-10" dirty="0">
                <a:latin typeface="Arial"/>
                <a:cs typeface="Arial"/>
              </a:rPr>
              <a:t>“Treasurer”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Role</a:t>
            </a: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Search by a </a:t>
            </a:r>
            <a:r>
              <a:rPr sz="2400" dirty="0">
                <a:latin typeface="Arial"/>
                <a:cs typeface="Arial"/>
              </a:rPr>
              <a:t>few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letters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3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“Select” </a:t>
            </a:r>
            <a:r>
              <a:rPr sz="2400" spc="-5" dirty="0">
                <a:latin typeface="Arial"/>
                <a:cs typeface="Arial"/>
              </a:rPr>
              <a:t>highlighted name</a:t>
            </a:r>
            <a:endParaRPr sz="2400" dirty="0">
              <a:latin typeface="Arial"/>
              <a:cs typeface="Arial"/>
            </a:endParaRPr>
          </a:p>
          <a:p>
            <a:pPr marL="355600" marR="5080" indent="-342900" algn="just">
              <a:lnSpc>
                <a:spcPct val="150000"/>
              </a:lnSpc>
              <a:buChar char="•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Click “Assign”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update </a:t>
            </a:r>
            <a:r>
              <a:rPr sz="2400" spc="-10" dirty="0">
                <a:latin typeface="Arial"/>
                <a:cs typeface="Arial"/>
              </a:rPr>
              <a:t>Officer 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Council and Supreme as </a:t>
            </a:r>
            <a:r>
              <a:rPr sz="2400" dirty="0">
                <a:latin typeface="Arial"/>
                <a:cs typeface="Arial"/>
              </a:rPr>
              <a:t>of  July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1st</a:t>
            </a:r>
          </a:p>
        </p:txBody>
      </p:sp>
      <p:sp>
        <p:nvSpPr>
          <p:cNvPr id="5" name="object 5"/>
          <p:cNvSpPr/>
          <p:nvPr/>
        </p:nvSpPr>
        <p:spPr>
          <a:xfrm>
            <a:off x="5052059" y="2524505"/>
            <a:ext cx="7062216" cy="27104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74360" y="3429380"/>
            <a:ext cx="1637664" cy="378460"/>
          </a:xfrm>
          <a:custGeom>
            <a:avLst/>
            <a:gdLst/>
            <a:ahLst/>
            <a:cxnLst/>
            <a:rect l="l" t="t" r="r" b="b"/>
            <a:pathLst>
              <a:path w="1637665" h="378460">
                <a:moveTo>
                  <a:pt x="0" y="188976"/>
                </a:moveTo>
                <a:lnTo>
                  <a:pt x="29243" y="138729"/>
                </a:lnTo>
                <a:lnTo>
                  <a:pt x="78824" y="107955"/>
                </a:lnTo>
                <a:lnTo>
                  <a:pt x="149777" y="79981"/>
                </a:lnTo>
                <a:lnTo>
                  <a:pt x="192546" y="67210"/>
                </a:lnTo>
                <a:lnTo>
                  <a:pt x="239791" y="55340"/>
                </a:lnTo>
                <a:lnTo>
                  <a:pt x="291224" y="44436"/>
                </a:lnTo>
                <a:lnTo>
                  <a:pt x="346555" y="34565"/>
                </a:lnTo>
                <a:lnTo>
                  <a:pt x="405496" y="25795"/>
                </a:lnTo>
                <a:lnTo>
                  <a:pt x="467758" y="18190"/>
                </a:lnTo>
                <a:lnTo>
                  <a:pt x="533052" y="11819"/>
                </a:lnTo>
                <a:lnTo>
                  <a:pt x="601089" y="6748"/>
                </a:lnTo>
                <a:lnTo>
                  <a:pt x="671580" y="3043"/>
                </a:lnTo>
                <a:lnTo>
                  <a:pt x="744236" y="772"/>
                </a:lnTo>
                <a:lnTo>
                  <a:pt x="818768" y="0"/>
                </a:lnTo>
                <a:lnTo>
                  <a:pt x="893301" y="772"/>
                </a:lnTo>
                <a:lnTo>
                  <a:pt x="965957" y="3043"/>
                </a:lnTo>
                <a:lnTo>
                  <a:pt x="1036448" y="6748"/>
                </a:lnTo>
                <a:lnTo>
                  <a:pt x="1104485" y="11819"/>
                </a:lnTo>
                <a:lnTo>
                  <a:pt x="1169779" y="18190"/>
                </a:lnTo>
                <a:lnTo>
                  <a:pt x="1232041" y="25795"/>
                </a:lnTo>
                <a:lnTo>
                  <a:pt x="1290982" y="34565"/>
                </a:lnTo>
                <a:lnTo>
                  <a:pt x="1346313" y="44436"/>
                </a:lnTo>
                <a:lnTo>
                  <a:pt x="1397746" y="55340"/>
                </a:lnTo>
                <a:lnTo>
                  <a:pt x="1444991" y="67210"/>
                </a:lnTo>
                <a:lnTo>
                  <a:pt x="1487760" y="79981"/>
                </a:lnTo>
                <a:lnTo>
                  <a:pt x="1525763" y="93584"/>
                </a:lnTo>
                <a:lnTo>
                  <a:pt x="1586319" y="123025"/>
                </a:lnTo>
                <a:lnTo>
                  <a:pt x="1624348" y="155000"/>
                </a:lnTo>
                <a:lnTo>
                  <a:pt x="1637538" y="188976"/>
                </a:lnTo>
                <a:lnTo>
                  <a:pt x="1634192" y="206180"/>
                </a:lnTo>
                <a:lnTo>
                  <a:pt x="1608294" y="239222"/>
                </a:lnTo>
                <a:lnTo>
                  <a:pt x="1558713" y="269996"/>
                </a:lnTo>
                <a:lnTo>
                  <a:pt x="1487760" y="297970"/>
                </a:lnTo>
                <a:lnTo>
                  <a:pt x="1444991" y="310741"/>
                </a:lnTo>
                <a:lnTo>
                  <a:pt x="1397746" y="322611"/>
                </a:lnTo>
                <a:lnTo>
                  <a:pt x="1346313" y="333515"/>
                </a:lnTo>
                <a:lnTo>
                  <a:pt x="1290982" y="343386"/>
                </a:lnTo>
                <a:lnTo>
                  <a:pt x="1232041" y="352156"/>
                </a:lnTo>
                <a:lnTo>
                  <a:pt x="1169779" y="359761"/>
                </a:lnTo>
                <a:lnTo>
                  <a:pt x="1104485" y="366132"/>
                </a:lnTo>
                <a:lnTo>
                  <a:pt x="1036448" y="371203"/>
                </a:lnTo>
                <a:lnTo>
                  <a:pt x="965957" y="374908"/>
                </a:lnTo>
                <a:lnTo>
                  <a:pt x="893301" y="377179"/>
                </a:lnTo>
                <a:lnTo>
                  <a:pt x="818768" y="377952"/>
                </a:lnTo>
                <a:lnTo>
                  <a:pt x="744236" y="377179"/>
                </a:lnTo>
                <a:lnTo>
                  <a:pt x="671580" y="374908"/>
                </a:lnTo>
                <a:lnTo>
                  <a:pt x="601089" y="371203"/>
                </a:lnTo>
                <a:lnTo>
                  <a:pt x="533052" y="366132"/>
                </a:lnTo>
                <a:lnTo>
                  <a:pt x="467758" y="359761"/>
                </a:lnTo>
                <a:lnTo>
                  <a:pt x="405496" y="352156"/>
                </a:lnTo>
                <a:lnTo>
                  <a:pt x="346555" y="343386"/>
                </a:lnTo>
                <a:lnTo>
                  <a:pt x="291224" y="333515"/>
                </a:lnTo>
                <a:lnTo>
                  <a:pt x="239791" y="322611"/>
                </a:lnTo>
                <a:lnTo>
                  <a:pt x="192546" y="310741"/>
                </a:lnTo>
                <a:lnTo>
                  <a:pt x="149777" y="297970"/>
                </a:lnTo>
                <a:lnTo>
                  <a:pt x="111774" y="284367"/>
                </a:lnTo>
                <a:lnTo>
                  <a:pt x="51218" y="254926"/>
                </a:lnTo>
                <a:lnTo>
                  <a:pt x="13189" y="222951"/>
                </a:lnTo>
                <a:lnTo>
                  <a:pt x="0" y="188976"/>
                </a:lnTo>
                <a:close/>
              </a:path>
            </a:pathLst>
          </a:custGeom>
          <a:ln w="1295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33056" y="3469004"/>
            <a:ext cx="532130" cy="299085"/>
          </a:xfrm>
          <a:custGeom>
            <a:avLst/>
            <a:gdLst/>
            <a:ahLst/>
            <a:cxnLst/>
            <a:rect l="l" t="t" r="r" b="b"/>
            <a:pathLst>
              <a:path w="532129" h="299085">
                <a:moveTo>
                  <a:pt x="0" y="149352"/>
                </a:moveTo>
                <a:lnTo>
                  <a:pt x="27041" y="83697"/>
                </a:lnTo>
                <a:lnTo>
                  <a:pt x="58442" y="55965"/>
                </a:lnTo>
                <a:lnTo>
                  <a:pt x="99633" y="32830"/>
                </a:lnTo>
                <a:lnTo>
                  <a:pt x="149012" y="15191"/>
                </a:lnTo>
                <a:lnTo>
                  <a:pt x="204980" y="3947"/>
                </a:lnTo>
                <a:lnTo>
                  <a:pt x="265938" y="0"/>
                </a:lnTo>
                <a:lnTo>
                  <a:pt x="326895" y="3947"/>
                </a:lnTo>
                <a:lnTo>
                  <a:pt x="382863" y="15191"/>
                </a:lnTo>
                <a:lnTo>
                  <a:pt x="432242" y="32830"/>
                </a:lnTo>
                <a:lnTo>
                  <a:pt x="473433" y="55965"/>
                </a:lnTo>
                <a:lnTo>
                  <a:pt x="504834" y="83697"/>
                </a:lnTo>
                <a:lnTo>
                  <a:pt x="531876" y="149352"/>
                </a:lnTo>
                <a:lnTo>
                  <a:pt x="524849" y="183577"/>
                </a:lnTo>
                <a:lnTo>
                  <a:pt x="473433" y="242738"/>
                </a:lnTo>
                <a:lnTo>
                  <a:pt x="432242" y="265873"/>
                </a:lnTo>
                <a:lnTo>
                  <a:pt x="382863" y="283512"/>
                </a:lnTo>
                <a:lnTo>
                  <a:pt x="326895" y="294756"/>
                </a:lnTo>
                <a:lnTo>
                  <a:pt x="265938" y="298704"/>
                </a:lnTo>
                <a:lnTo>
                  <a:pt x="204980" y="294756"/>
                </a:lnTo>
                <a:lnTo>
                  <a:pt x="149012" y="283512"/>
                </a:lnTo>
                <a:lnTo>
                  <a:pt x="99633" y="265873"/>
                </a:lnTo>
                <a:lnTo>
                  <a:pt x="58442" y="242738"/>
                </a:lnTo>
                <a:lnTo>
                  <a:pt x="27041" y="215006"/>
                </a:lnTo>
                <a:lnTo>
                  <a:pt x="0" y="149352"/>
                </a:lnTo>
                <a:close/>
              </a:path>
            </a:pathLst>
          </a:custGeom>
          <a:ln w="1295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61429" y="4152519"/>
            <a:ext cx="1751330" cy="317500"/>
          </a:xfrm>
          <a:custGeom>
            <a:avLst/>
            <a:gdLst/>
            <a:ahLst/>
            <a:cxnLst/>
            <a:rect l="l" t="t" r="r" b="b"/>
            <a:pathLst>
              <a:path w="1751329" h="317500">
                <a:moveTo>
                  <a:pt x="0" y="158495"/>
                </a:moveTo>
                <a:lnTo>
                  <a:pt x="28138" y="118496"/>
                </a:lnTo>
                <a:lnTo>
                  <a:pt x="75972" y="93837"/>
                </a:lnTo>
                <a:lnTo>
                  <a:pt x="144610" y="71229"/>
                </a:lnTo>
                <a:lnTo>
                  <a:pt x="186074" y="60813"/>
                </a:lnTo>
                <a:lnTo>
                  <a:pt x="231950" y="51053"/>
                </a:lnTo>
                <a:lnTo>
                  <a:pt x="281975" y="41996"/>
                </a:lnTo>
                <a:lnTo>
                  <a:pt x="335887" y="33691"/>
                </a:lnTo>
                <a:lnTo>
                  <a:pt x="393422" y="26183"/>
                </a:lnTo>
                <a:lnTo>
                  <a:pt x="454318" y="19523"/>
                </a:lnTo>
                <a:lnTo>
                  <a:pt x="518311" y="13756"/>
                </a:lnTo>
                <a:lnTo>
                  <a:pt x="585139" y="8931"/>
                </a:lnTo>
                <a:lnTo>
                  <a:pt x="654539" y="5095"/>
                </a:lnTo>
                <a:lnTo>
                  <a:pt x="726247" y="2296"/>
                </a:lnTo>
                <a:lnTo>
                  <a:pt x="800001" y="582"/>
                </a:lnTo>
                <a:lnTo>
                  <a:pt x="875538" y="0"/>
                </a:lnTo>
                <a:lnTo>
                  <a:pt x="951074" y="582"/>
                </a:lnTo>
                <a:lnTo>
                  <a:pt x="1024828" y="2296"/>
                </a:lnTo>
                <a:lnTo>
                  <a:pt x="1096536" y="5095"/>
                </a:lnTo>
                <a:lnTo>
                  <a:pt x="1165936" y="8931"/>
                </a:lnTo>
                <a:lnTo>
                  <a:pt x="1232764" y="13756"/>
                </a:lnTo>
                <a:lnTo>
                  <a:pt x="1296757" y="19523"/>
                </a:lnTo>
                <a:lnTo>
                  <a:pt x="1357653" y="26183"/>
                </a:lnTo>
                <a:lnTo>
                  <a:pt x="1415188" y="33691"/>
                </a:lnTo>
                <a:lnTo>
                  <a:pt x="1469100" y="41996"/>
                </a:lnTo>
                <a:lnTo>
                  <a:pt x="1519125" y="51053"/>
                </a:lnTo>
                <a:lnTo>
                  <a:pt x="1565001" y="60813"/>
                </a:lnTo>
                <a:lnTo>
                  <a:pt x="1606465" y="71229"/>
                </a:lnTo>
                <a:lnTo>
                  <a:pt x="1643253" y="82253"/>
                </a:lnTo>
                <a:lnTo>
                  <a:pt x="1701752" y="105934"/>
                </a:lnTo>
                <a:lnTo>
                  <a:pt x="1738394" y="131475"/>
                </a:lnTo>
                <a:lnTo>
                  <a:pt x="1751076" y="158495"/>
                </a:lnTo>
                <a:lnTo>
                  <a:pt x="1747861" y="172167"/>
                </a:lnTo>
                <a:lnTo>
                  <a:pt x="1701752" y="211057"/>
                </a:lnTo>
                <a:lnTo>
                  <a:pt x="1643253" y="234738"/>
                </a:lnTo>
                <a:lnTo>
                  <a:pt x="1606465" y="245762"/>
                </a:lnTo>
                <a:lnTo>
                  <a:pt x="1565001" y="256178"/>
                </a:lnTo>
                <a:lnTo>
                  <a:pt x="1519125" y="265938"/>
                </a:lnTo>
                <a:lnTo>
                  <a:pt x="1469100" y="274995"/>
                </a:lnTo>
                <a:lnTo>
                  <a:pt x="1415188" y="283300"/>
                </a:lnTo>
                <a:lnTo>
                  <a:pt x="1357653" y="290808"/>
                </a:lnTo>
                <a:lnTo>
                  <a:pt x="1296757" y="297468"/>
                </a:lnTo>
                <a:lnTo>
                  <a:pt x="1232764" y="303235"/>
                </a:lnTo>
                <a:lnTo>
                  <a:pt x="1165936" y="308060"/>
                </a:lnTo>
                <a:lnTo>
                  <a:pt x="1096536" y="311896"/>
                </a:lnTo>
                <a:lnTo>
                  <a:pt x="1024828" y="314695"/>
                </a:lnTo>
                <a:lnTo>
                  <a:pt x="951074" y="316409"/>
                </a:lnTo>
                <a:lnTo>
                  <a:pt x="875538" y="316991"/>
                </a:lnTo>
                <a:lnTo>
                  <a:pt x="800001" y="316409"/>
                </a:lnTo>
                <a:lnTo>
                  <a:pt x="726247" y="314695"/>
                </a:lnTo>
                <a:lnTo>
                  <a:pt x="654539" y="311896"/>
                </a:lnTo>
                <a:lnTo>
                  <a:pt x="585139" y="308060"/>
                </a:lnTo>
                <a:lnTo>
                  <a:pt x="518311" y="303235"/>
                </a:lnTo>
                <a:lnTo>
                  <a:pt x="454318" y="297468"/>
                </a:lnTo>
                <a:lnTo>
                  <a:pt x="393422" y="290808"/>
                </a:lnTo>
                <a:lnTo>
                  <a:pt x="335887" y="283300"/>
                </a:lnTo>
                <a:lnTo>
                  <a:pt x="281975" y="274995"/>
                </a:lnTo>
                <a:lnTo>
                  <a:pt x="231950" y="265938"/>
                </a:lnTo>
                <a:lnTo>
                  <a:pt x="186074" y="256178"/>
                </a:lnTo>
                <a:lnTo>
                  <a:pt x="144610" y="245762"/>
                </a:lnTo>
                <a:lnTo>
                  <a:pt x="107822" y="234738"/>
                </a:lnTo>
                <a:lnTo>
                  <a:pt x="49323" y="211057"/>
                </a:lnTo>
                <a:lnTo>
                  <a:pt x="12681" y="185516"/>
                </a:lnTo>
                <a:lnTo>
                  <a:pt x="0" y="158495"/>
                </a:lnTo>
                <a:close/>
              </a:path>
            </a:pathLst>
          </a:custGeom>
          <a:ln w="1295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076051" y="3882009"/>
            <a:ext cx="895350" cy="317500"/>
          </a:xfrm>
          <a:custGeom>
            <a:avLst/>
            <a:gdLst/>
            <a:ahLst/>
            <a:cxnLst/>
            <a:rect l="l" t="t" r="r" b="b"/>
            <a:pathLst>
              <a:path w="895350" h="317500">
                <a:moveTo>
                  <a:pt x="0" y="158496"/>
                </a:moveTo>
                <a:lnTo>
                  <a:pt x="18952" y="112731"/>
                </a:lnTo>
                <a:lnTo>
                  <a:pt x="72116" y="72207"/>
                </a:lnTo>
                <a:lnTo>
                  <a:pt x="109798" y="54523"/>
                </a:lnTo>
                <a:lnTo>
                  <a:pt x="153957" y="38887"/>
                </a:lnTo>
                <a:lnTo>
                  <a:pt x="203900" y="25542"/>
                </a:lnTo>
                <a:lnTo>
                  <a:pt x="258935" y="14736"/>
                </a:lnTo>
                <a:lnTo>
                  <a:pt x="318371" y="6713"/>
                </a:lnTo>
                <a:lnTo>
                  <a:pt x="381515" y="1719"/>
                </a:lnTo>
                <a:lnTo>
                  <a:pt x="447675" y="0"/>
                </a:lnTo>
                <a:lnTo>
                  <a:pt x="513834" y="1719"/>
                </a:lnTo>
                <a:lnTo>
                  <a:pt x="576978" y="6713"/>
                </a:lnTo>
                <a:lnTo>
                  <a:pt x="636414" y="14736"/>
                </a:lnTo>
                <a:lnTo>
                  <a:pt x="691449" y="25542"/>
                </a:lnTo>
                <a:lnTo>
                  <a:pt x="741392" y="38887"/>
                </a:lnTo>
                <a:lnTo>
                  <a:pt x="785551" y="54523"/>
                </a:lnTo>
                <a:lnTo>
                  <a:pt x="823233" y="72207"/>
                </a:lnTo>
                <a:lnTo>
                  <a:pt x="876397" y="112731"/>
                </a:lnTo>
                <a:lnTo>
                  <a:pt x="895350" y="158496"/>
                </a:lnTo>
                <a:lnTo>
                  <a:pt x="890496" y="181910"/>
                </a:lnTo>
                <a:lnTo>
                  <a:pt x="853746" y="225300"/>
                </a:lnTo>
                <a:lnTo>
                  <a:pt x="785551" y="262468"/>
                </a:lnTo>
                <a:lnTo>
                  <a:pt x="741392" y="278104"/>
                </a:lnTo>
                <a:lnTo>
                  <a:pt x="691449" y="291449"/>
                </a:lnTo>
                <a:lnTo>
                  <a:pt x="636414" y="302255"/>
                </a:lnTo>
                <a:lnTo>
                  <a:pt x="576978" y="310278"/>
                </a:lnTo>
                <a:lnTo>
                  <a:pt x="513834" y="315272"/>
                </a:lnTo>
                <a:lnTo>
                  <a:pt x="447675" y="316992"/>
                </a:lnTo>
                <a:lnTo>
                  <a:pt x="381515" y="315272"/>
                </a:lnTo>
                <a:lnTo>
                  <a:pt x="318371" y="310278"/>
                </a:lnTo>
                <a:lnTo>
                  <a:pt x="258935" y="302255"/>
                </a:lnTo>
                <a:lnTo>
                  <a:pt x="203900" y="291449"/>
                </a:lnTo>
                <a:lnTo>
                  <a:pt x="153957" y="278104"/>
                </a:lnTo>
                <a:lnTo>
                  <a:pt x="109798" y="262468"/>
                </a:lnTo>
                <a:lnTo>
                  <a:pt x="72116" y="244784"/>
                </a:lnTo>
                <a:lnTo>
                  <a:pt x="18952" y="204260"/>
                </a:lnTo>
                <a:lnTo>
                  <a:pt x="0" y="158496"/>
                </a:lnTo>
                <a:close/>
              </a:path>
            </a:pathLst>
          </a:custGeom>
          <a:ln w="1295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808" y="6188202"/>
            <a:ext cx="494537" cy="470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689" y="187197"/>
            <a:ext cx="534301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Council</a:t>
            </a:r>
            <a:r>
              <a:rPr lang="en-US" spc="-5" dirty="0"/>
              <a:t>  </a:t>
            </a:r>
            <a:r>
              <a:rPr spc="-5" dirty="0"/>
              <a:t>Administration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9634" y="674878"/>
            <a:ext cx="5359400" cy="5866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4629">
              <a:lnSpc>
                <a:spcPct val="100000"/>
              </a:lnSpc>
            </a:pPr>
            <a:r>
              <a:rPr sz="3200" b="1" spc="-5" dirty="0">
                <a:latin typeface="Arial Black"/>
                <a:cs typeface="Arial Black"/>
              </a:rPr>
              <a:t>– </a:t>
            </a:r>
            <a:r>
              <a:rPr sz="3200" b="1" spc="20" dirty="0">
                <a:latin typeface="Arial Black"/>
                <a:cs typeface="Arial Black"/>
              </a:rPr>
              <a:t>Current </a:t>
            </a:r>
            <a:r>
              <a:rPr sz="3200" b="1" spc="5" dirty="0">
                <a:latin typeface="Arial Black"/>
                <a:cs typeface="Arial Black"/>
              </a:rPr>
              <a:t>Prog.</a:t>
            </a:r>
            <a:r>
              <a:rPr sz="3200" b="1" spc="-40" dirty="0">
                <a:latin typeface="Arial Black"/>
                <a:cs typeface="Arial Black"/>
              </a:rPr>
              <a:t> </a:t>
            </a:r>
            <a:r>
              <a:rPr sz="3200" b="1" spc="-5" dirty="0">
                <a:latin typeface="Arial Black"/>
                <a:cs typeface="Arial Black"/>
              </a:rPr>
              <a:t>Person.</a:t>
            </a:r>
            <a:endParaRPr sz="3200" dirty="0">
              <a:latin typeface="Arial Black"/>
              <a:cs typeface="Arial Black"/>
            </a:endParaRPr>
          </a:p>
          <a:p>
            <a:pPr marL="355600" indent="-342900">
              <a:lnSpc>
                <a:spcPct val="100000"/>
              </a:lnSpc>
              <a:spcBef>
                <a:spcPts val="142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Shows Current Program </a:t>
            </a:r>
            <a:r>
              <a:rPr sz="2400" dirty="0">
                <a:latin typeface="Arial"/>
                <a:cs typeface="Arial"/>
              </a:rPr>
              <a:t>&amp;</a:t>
            </a:r>
          </a:p>
          <a:p>
            <a:pPr marL="355600">
              <a:lnSpc>
                <a:spcPct val="100000"/>
              </a:lnSpc>
              <a:spcBef>
                <a:spcPts val="1440"/>
              </a:spcBef>
            </a:pPr>
            <a:r>
              <a:rPr sz="2400" spc="-5" dirty="0">
                <a:latin typeface="Arial"/>
                <a:cs typeface="Arial"/>
              </a:rPr>
              <a:t>Service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Personnel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Select a Role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choice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Search by </a:t>
            </a:r>
            <a:r>
              <a:rPr sz="2400" dirty="0">
                <a:latin typeface="Arial"/>
                <a:cs typeface="Arial"/>
              </a:rPr>
              <a:t>last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name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Choose member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list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Click “Assign” to </a:t>
            </a:r>
            <a:r>
              <a:rPr sz="2400" spc="-5" dirty="0">
                <a:latin typeface="Arial"/>
                <a:cs typeface="Arial"/>
              </a:rPr>
              <a:t>add </a:t>
            </a:r>
            <a:r>
              <a:rPr sz="2400" dirty="0">
                <a:latin typeface="Arial"/>
                <a:cs typeface="Arial"/>
              </a:rPr>
              <a:t>as of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today’s</a:t>
            </a:r>
            <a:endParaRPr sz="24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440"/>
              </a:spcBef>
            </a:pPr>
            <a:r>
              <a:rPr sz="2400" spc="-5" dirty="0">
                <a:latin typeface="Arial"/>
                <a:cs typeface="Arial"/>
              </a:rPr>
              <a:t>date</a:t>
            </a:r>
            <a:endParaRPr sz="2400" dirty="0">
              <a:latin typeface="Arial"/>
              <a:cs typeface="Arial"/>
            </a:endParaRPr>
          </a:p>
          <a:p>
            <a:pPr marL="355600" marR="1320165" indent="-342900">
              <a:lnSpc>
                <a:spcPct val="15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Click on </a:t>
            </a:r>
            <a:r>
              <a:rPr sz="2400" dirty="0">
                <a:latin typeface="Arial"/>
                <a:cs typeface="Arial"/>
              </a:rPr>
              <a:t>“Submit” to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update  Supreme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records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79770" y="114298"/>
            <a:ext cx="6182868" cy="6645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30442" y="1104519"/>
            <a:ext cx="1148715" cy="635635"/>
          </a:xfrm>
          <a:custGeom>
            <a:avLst/>
            <a:gdLst/>
            <a:ahLst/>
            <a:cxnLst/>
            <a:rect l="l" t="t" r="r" b="b"/>
            <a:pathLst>
              <a:path w="1148715" h="635635">
                <a:moveTo>
                  <a:pt x="0" y="105917"/>
                </a:moveTo>
                <a:lnTo>
                  <a:pt x="8316" y="64668"/>
                </a:lnTo>
                <a:lnTo>
                  <a:pt x="31003" y="31003"/>
                </a:lnTo>
                <a:lnTo>
                  <a:pt x="64668" y="8316"/>
                </a:lnTo>
                <a:lnTo>
                  <a:pt x="105918" y="0"/>
                </a:lnTo>
                <a:lnTo>
                  <a:pt x="1042415" y="0"/>
                </a:lnTo>
                <a:lnTo>
                  <a:pt x="1083665" y="8316"/>
                </a:lnTo>
                <a:lnTo>
                  <a:pt x="1117330" y="31003"/>
                </a:lnTo>
                <a:lnTo>
                  <a:pt x="1140017" y="64668"/>
                </a:lnTo>
                <a:lnTo>
                  <a:pt x="1148334" y="105917"/>
                </a:lnTo>
                <a:lnTo>
                  <a:pt x="1148334" y="529589"/>
                </a:lnTo>
                <a:lnTo>
                  <a:pt x="1140017" y="570839"/>
                </a:lnTo>
                <a:lnTo>
                  <a:pt x="1117330" y="604504"/>
                </a:lnTo>
                <a:lnTo>
                  <a:pt x="1083665" y="627191"/>
                </a:lnTo>
                <a:lnTo>
                  <a:pt x="1042415" y="635507"/>
                </a:lnTo>
                <a:lnTo>
                  <a:pt x="105918" y="635507"/>
                </a:lnTo>
                <a:lnTo>
                  <a:pt x="64668" y="627191"/>
                </a:lnTo>
                <a:lnTo>
                  <a:pt x="31003" y="604504"/>
                </a:lnTo>
                <a:lnTo>
                  <a:pt x="8316" y="570839"/>
                </a:lnTo>
                <a:lnTo>
                  <a:pt x="0" y="529589"/>
                </a:lnTo>
                <a:lnTo>
                  <a:pt x="0" y="105917"/>
                </a:lnTo>
                <a:close/>
              </a:path>
            </a:pathLst>
          </a:custGeom>
          <a:ln w="1295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44893" y="2609469"/>
            <a:ext cx="1237615" cy="346075"/>
          </a:xfrm>
          <a:custGeom>
            <a:avLst/>
            <a:gdLst/>
            <a:ahLst/>
            <a:cxnLst/>
            <a:rect l="l" t="t" r="r" b="b"/>
            <a:pathLst>
              <a:path w="1237615" h="346075">
                <a:moveTo>
                  <a:pt x="0" y="172973"/>
                </a:moveTo>
                <a:lnTo>
                  <a:pt x="16339" y="133321"/>
                </a:lnTo>
                <a:lnTo>
                  <a:pt x="62883" y="96916"/>
                </a:lnTo>
                <a:lnTo>
                  <a:pt x="135920" y="64798"/>
                </a:lnTo>
                <a:lnTo>
                  <a:pt x="181213" y="50673"/>
                </a:lnTo>
                <a:lnTo>
                  <a:pt x="231736" y="38008"/>
                </a:lnTo>
                <a:lnTo>
                  <a:pt x="287027" y="26936"/>
                </a:lnTo>
                <a:lnTo>
                  <a:pt x="346621" y="17585"/>
                </a:lnTo>
                <a:lnTo>
                  <a:pt x="410053" y="10087"/>
                </a:lnTo>
                <a:lnTo>
                  <a:pt x="476860" y="4569"/>
                </a:lnTo>
                <a:lnTo>
                  <a:pt x="546579" y="1164"/>
                </a:lnTo>
                <a:lnTo>
                  <a:pt x="618743" y="0"/>
                </a:lnTo>
                <a:lnTo>
                  <a:pt x="690908" y="1164"/>
                </a:lnTo>
                <a:lnTo>
                  <a:pt x="760627" y="4569"/>
                </a:lnTo>
                <a:lnTo>
                  <a:pt x="827434" y="10087"/>
                </a:lnTo>
                <a:lnTo>
                  <a:pt x="890866" y="17585"/>
                </a:lnTo>
                <a:lnTo>
                  <a:pt x="950460" y="26936"/>
                </a:lnTo>
                <a:lnTo>
                  <a:pt x="1005751" y="38008"/>
                </a:lnTo>
                <a:lnTo>
                  <a:pt x="1056274" y="50672"/>
                </a:lnTo>
                <a:lnTo>
                  <a:pt x="1101567" y="64798"/>
                </a:lnTo>
                <a:lnTo>
                  <a:pt x="1141165" y="80256"/>
                </a:lnTo>
                <a:lnTo>
                  <a:pt x="1201419" y="114647"/>
                </a:lnTo>
                <a:lnTo>
                  <a:pt x="1233325" y="152806"/>
                </a:lnTo>
                <a:lnTo>
                  <a:pt x="1237487" y="172973"/>
                </a:lnTo>
                <a:lnTo>
                  <a:pt x="1233325" y="193141"/>
                </a:lnTo>
                <a:lnTo>
                  <a:pt x="1201419" y="231300"/>
                </a:lnTo>
                <a:lnTo>
                  <a:pt x="1141165" y="265691"/>
                </a:lnTo>
                <a:lnTo>
                  <a:pt x="1101567" y="281149"/>
                </a:lnTo>
                <a:lnTo>
                  <a:pt x="1056274" y="295275"/>
                </a:lnTo>
                <a:lnTo>
                  <a:pt x="1005751" y="307939"/>
                </a:lnTo>
                <a:lnTo>
                  <a:pt x="950460" y="319011"/>
                </a:lnTo>
                <a:lnTo>
                  <a:pt x="890866" y="328362"/>
                </a:lnTo>
                <a:lnTo>
                  <a:pt x="827434" y="335860"/>
                </a:lnTo>
                <a:lnTo>
                  <a:pt x="760627" y="341378"/>
                </a:lnTo>
                <a:lnTo>
                  <a:pt x="690908" y="344783"/>
                </a:lnTo>
                <a:lnTo>
                  <a:pt x="618743" y="345947"/>
                </a:lnTo>
                <a:lnTo>
                  <a:pt x="546579" y="344783"/>
                </a:lnTo>
                <a:lnTo>
                  <a:pt x="476860" y="341378"/>
                </a:lnTo>
                <a:lnTo>
                  <a:pt x="410053" y="335860"/>
                </a:lnTo>
                <a:lnTo>
                  <a:pt x="346621" y="328362"/>
                </a:lnTo>
                <a:lnTo>
                  <a:pt x="287027" y="319011"/>
                </a:lnTo>
                <a:lnTo>
                  <a:pt x="231736" y="307939"/>
                </a:lnTo>
                <a:lnTo>
                  <a:pt x="181213" y="295275"/>
                </a:lnTo>
                <a:lnTo>
                  <a:pt x="135920" y="281149"/>
                </a:lnTo>
                <a:lnTo>
                  <a:pt x="96322" y="265691"/>
                </a:lnTo>
                <a:lnTo>
                  <a:pt x="36068" y="231300"/>
                </a:lnTo>
                <a:lnTo>
                  <a:pt x="4162" y="193141"/>
                </a:lnTo>
                <a:lnTo>
                  <a:pt x="0" y="172973"/>
                </a:lnTo>
                <a:close/>
              </a:path>
            </a:pathLst>
          </a:custGeom>
          <a:ln w="1295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74760" y="2553842"/>
            <a:ext cx="1237615" cy="457200"/>
          </a:xfrm>
          <a:custGeom>
            <a:avLst/>
            <a:gdLst/>
            <a:ahLst/>
            <a:cxnLst/>
            <a:rect l="l" t="t" r="r" b="b"/>
            <a:pathLst>
              <a:path w="1237615" h="457200">
                <a:moveTo>
                  <a:pt x="0" y="228600"/>
                </a:moveTo>
                <a:lnTo>
                  <a:pt x="14269" y="179564"/>
                </a:lnTo>
                <a:lnTo>
                  <a:pt x="55066" y="134191"/>
                </a:lnTo>
                <a:lnTo>
                  <a:pt x="119371" y="93597"/>
                </a:lnTo>
                <a:lnTo>
                  <a:pt x="159397" y="75442"/>
                </a:lnTo>
                <a:lnTo>
                  <a:pt x="204168" y="58900"/>
                </a:lnTo>
                <a:lnTo>
                  <a:pt x="253307" y="44110"/>
                </a:lnTo>
                <a:lnTo>
                  <a:pt x="306436" y="31213"/>
                </a:lnTo>
                <a:lnTo>
                  <a:pt x="363180" y="20348"/>
                </a:lnTo>
                <a:lnTo>
                  <a:pt x="423159" y="11655"/>
                </a:lnTo>
                <a:lnTo>
                  <a:pt x="485998" y="5273"/>
                </a:lnTo>
                <a:lnTo>
                  <a:pt x="551319" y="1341"/>
                </a:lnTo>
                <a:lnTo>
                  <a:pt x="618744" y="0"/>
                </a:lnTo>
                <a:lnTo>
                  <a:pt x="686168" y="1341"/>
                </a:lnTo>
                <a:lnTo>
                  <a:pt x="751489" y="5273"/>
                </a:lnTo>
                <a:lnTo>
                  <a:pt x="814328" y="11655"/>
                </a:lnTo>
                <a:lnTo>
                  <a:pt x="874307" y="20348"/>
                </a:lnTo>
                <a:lnTo>
                  <a:pt x="931051" y="31213"/>
                </a:lnTo>
                <a:lnTo>
                  <a:pt x="984180" y="44110"/>
                </a:lnTo>
                <a:lnTo>
                  <a:pt x="1033319" y="58900"/>
                </a:lnTo>
                <a:lnTo>
                  <a:pt x="1078090" y="75442"/>
                </a:lnTo>
                <a:lnTo>
                  <a:pt x="1118116" y="93597"/>
                </a:lnTo>
                <a:lnTo>
                  <a:pt x="1153018" y="113227"/>
                </a:lnTo>
                <a:lnTo>
                  <a:pt x="1205947" y="156350"/>
                </a:lnTo>
                <a:lnTo>
                  <a:pt x="1233857" y="203694"/>
                </a:lnTo>
                <a:lnTo>
                  <a:pt x="1237488" y="228600"/>
                </a:lnTo>
                <a:lnTo>
                  <a:pt x="1233857" y="253505"/>
                </a:lnTo>
                <a:lnTo>
                  <a:pt x="1205947" y="300849"/>
                </a:lnTo>
                <a:lnTo>
                  <a:pt x="1153018" y="343972"/>
                </a:lnTo>
                <a:lnTo>
                  <a:pt x="1118116" y="363602"/>
                </a:lnTo>
                <a:lnTo>
                  <a:pt x="1078090" y="381757"/>
                </a:lnTo>
                <a:lnTo>
                  <a:pt x="1033319" y="398299"/>
                </a:lnTo>
                <a:lnTo>
                  <a:pt x="984180" y="413089"/>
                </a:lnTo>
                <a:lnTo>
                  <a:pt x="931051" y="425986"/>
                </a:lnTo>
                <a:lnTo>
                  <a:pt x="874307" y="436851"/>
                </a:lnTo>
                <a:lnTo>
                  <a:pt x="814328" y="445544"/>
                </a:lnTo>
                <a:lnTo>
                  <a:pt x="751489" y="451926"/>
                </a:lnTo>
                <a:lnTo>
                  <a:pt x="686168" y="455858"/>
                </a:lnTo>
                <a:lnTo>
                  <a:pt x="618744" y="457200"/>
                </a:lnTo>
                <a:lnTo>
                  <a:pt x="551319" y="455858"/>
                </a:lnTo>
                <a:lnTo>
                  <a:pt x="485998" y="451926"/>
                </a:lnTo>
                <a:lnTo>
                  <a:pt x="423159" y="445544"/>
                </a:lnTo>
                <a:lnTo>
                  <a:pt x="363180" y="436851"/>
                </a:lnTo>
                <a:lnTo>
                  <a:pt x="306436" y="425986"/>
                </a:lnTo>
                <a:lnTo>
                  <a:pt x="253307" y="413089"/>
                </a:lnTo>
                <a:lnTo>
                  <a:pt x="204168" y="398299"/>
                </a:lnTo>
                <a:lnTo>
                  <a:pt x="159397" y="381757"/>
                </a:lnTo>
                <a:lnTo>
                  <a:pt x="119371" y="363602"/>
                </a:lnTo>
                <a:lnTo>
                  <a:pt x="84469" y="343972"/>
                </a:lnTo>
                <a:lnTo>
                  <a:pt x="31540" y="300849"/>
                </a:lnTo>
                <a:lnTo>
                  <a:pt x="3630" y="253505"/>
                </a:lnTo>
                <a:lnTo>
                  <a:pt x="0" y="228600"/>
                </a:lnTo>
                <a:close/>
              </a:path>
            </a:pathLst>
          </a:custGeom>
          <a:ln w="1295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29218" y="2952369"/>
            <a:ext cx="1400810" cy="814069"/>
          </a:xfrm>
          <a:custGeom>
            <a:avLst/>
            <a:gdLst/>
            <a:ahLst/>
            <a:cxnLst/>
            <a:rect l="l" t="t" r="r" b="b"/>
            <a:pathLst>
              <a:path w="1400809" h="814070">
                <a:moveTo>
                  <a:pt x="0" y="135635"/>
                </a:moveTo>
                <a:lnTo>
                  <a:pt x="6912" y="92756"/>
                </a:lnTo>
                <a:lnTo>
                  <a:pt x="26164" y="55522"/>
                </a:lnTo>
                <a:lnTo>
                  <a:pt x="55522" y="26164"/>
                </a:lnTo>
                <a:lnTo>
                  <a:pt x="92756" y="6912"/>
                </a:lnTo>
                <a:lnTo>
                  <a:pt x="135635" y="0"/>
                </a:lnTo>
                <a:lnTo>
                  <a:pt x="1264920" y="0"/>
                </a:lnTo>
                <a:lnTo>
                  <a:pt x="1307799" y="6912"/>
                </a:lnTo>
                <a:lnTo>
                  <a:pt x="1345033" y="26164"/>
                </a:lnTo>
                <a:lnTo>
                  <a:pt x="1374391" y="55522"/>
                </a:lnTo>
                <a:lnTo>
                  <a:pt x="1393643" y="92756"/>
                </a:lnTo>
                <a:lnTo>
                  <a:pt x="1400555" y="135635"/>
                </a:lnTo>
                <a:lnTo>
                  <a:pt x="1400555" y="678179"/>
                </a:lnTo>
                <a:lnTo>
                  <a:pt x="1393643" y="721059"/>
                </a:lnTo>
                <a:lnTo>
                  <a:pt x="1374391" y="758293"/>
                </a:lnTo>
                <a:lnTo>
                  <a:pt x="1345033" y="787651"/>
                </a:lnTo>
                <a:lnTo>
                  <a:pt x="1307799" y="806903"/>
                </a:lnTo>
                <a:lnTo>
                  <a:pt x="1264920" y="813815"/>
                </a:lnTo>
                <a:lnTo>
                  <a:pt x="135635" y="813815"/>
                </a:lnTo>
                <a:lnTo>
                  <a:pt x="92756" y="806903"/>
                </a:lnTo>
                <a:lnTo>
                  <a:pt x="55522" y="787651"/>
                </a:lnTo>
                <a:lnTo>
                  <a:pt x="26164" y="758293"/>
                </a:lnTo>
                <a:lnTo>
                  <a:pt x="6912" y="721059"/>
                </a:lnTo>
                <a:lnTo>
                  <a:pt x="0" y="678179"/>
                </a:lnTo>
                <a:lnTo>
                  <a:pt x="0" y="135635"/>
                </a:lnTo>
                <a:close/>
              </a:path>
            </a:pathLst>
          </a:custGeom>
          <a:ln w="1295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040236" y="3068954"/>
            <a:ext cx="758190" cy="290830"/>
          </a:xfrm>
          <a:custGeom>
            <a:avLst/>
            <a:gdLst/>
            <a:ahLst/>
            <a:cxnLst/>
            <a:rect l="l" t="t" r="r" b="b"/>
            <a:pathLst>
              <a:path w="758190" h="290829">
                <a:moveTo>
                  <a:pt x="0" y="145161"/>
                </a:moveTo>
                <a:lnTo>
                  <a:pt x="23710" y="94523"/>
                </a:lnTo>
                <a:lnTo>
                  <a:pt x="89140" y="51649"/>
                </a:lnTo>
                <a:lnTo>
                  <a:pt x="134826" y="34150"/>
                </a:lnTo>
                <a:lnTo>
                  <a:pt x="187734" y="19826"/>
                </a:lnTo>
                <a:lnTo>
                  <a:pt x="246794" y="9085"/>
                </a:lnTo>
                <a:lnTo>
                  <a:pt x="310937" y="2339"/>
                </a:lnTo>
                <a:lnTo>
                  <a:pt x="379095" y="0"/>
                </a:lnTo>
                <a:lnTo>
                  <a:pt x="447252" y="2339"/>
                </a:lnTo>
                <a:lnTo>
                  <a:pt x="511395" y="9085"/>
                </a:lnTo>
                <a:lnTo>
                  <a:pt x="570455" y="19826"/>
                </a:lnTo>
                <a:lnTo>
                  <a:pt x="623363" y="34150"/>
                </a:lnTo>
                <a:lnTo>
                  <a:pt x="669049" y="51649"/>
                </a:lnTo>
                <a:lnTo>
                  <a:pt x="706444" y="71910"/>
                </a:lnTo>
                <a:lnTo>
                  <a:pt x="752084" y="119076"/>
                </a:lnTo>
                <a:lnTo>
                  <a:pt x="758190" y="145161"/>
                </a:lnTo>
                <a:lnTo>
                  <a:pt x="752084" y="171245"/>
                </a:lnTo>
                <a:lnTo>
                  <a:pt x="706444" y="218411"/>
                </a:lnTo>
                <a:lnTo>
                  <a:pt x="669049" y="238672"/>
                </a:lnTo>
                <a:lnTo>
                  <a:pt x="623363" y="256171"/>
                </a:lnTo>
                <a:lnTo>
                  <a:pt x="570455" y="270495"/>
                </a:lnTo>
                <a:lnTo>
                  <a:pt x="511395" y="281236"/>
                </a:lnTo>
                <a:lnTo>
                  <a:pt x="447252" y="287982"/>
                </a:lnTo>
                <a:lnTo>
                  <a:pt x="379095" y="290322"/>
                </a:lnTo>
                <a:lnTo>
                  <a:pt x="310937" y="287982"/>
                </a:lnTo>
                <a:lnTo>
                  <a:pt x="246794" y="281236"/>
                </a:lnTo>
                <a:lnTo>
                  <a:pt x="187734" y="270495"/>
                </a:lnTo>
                <a:lnTo>
                  <a:pt x="134826" y="256171"/>
                </a:lnTo>
                <a:lnTo>
                  <a:pt x="89140" y="238672"/>
                </a:lnTo>
                <a:lnTo>
                  <a:pt x="51745" y="218411"/>
                </a:lnTo>
                <a:lnTo>
                  <a:pt x="6105" y="171245"/>
                </a:lnTo>
                <a:lnTo>
                  <a:pt x="0" y="145161"/>
                </a:lnTo>
                <a:close/>
              </a:path>
            </a:pathLst>
          </a:custGeom>
          <a:ln w="1295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660760" y="6486525"/>
            <a:ext cx="758190" cy="287655"/>
          </a:xfrm>
          <a:custGeom>
            <a:avLst/>
            <a:gdLst/>
            <a:ahLst/>
            <a:cxnLst/>
            <a:rect l="l" t="t" r="r" b="b"/>
            <a:pathLst>
              <a:path w="758190" h="287654">
                <a:moveTo>
                  <a:pt x="0" y="143636"/>
                </a:moveTo>
                <a:lnTo>
                  <a:pt x="23710" y="93519"/>
                </a:lnTo>
                <a:lnTo>
                  <a:pt x="89140" y="51095"/>
                </a:lnTo>
                <a:lnTo>
                  <a:pt x="134826" y="33783"/>
                </a:lnTo>
                <a:lnTo>
                  <a:pt x="187734" y="19611"/>
                </a:lnTo>
                <a:lnTo>
                  <a:pt x="246794" y="8986"/>
                </a:lnTo>
                <a:lnTo>
                  <a:pt x="310937" y="2314"/>
                </a:lnTo>
                <a:lnTo>
                  <a:pt x="379095" y="0"/>
                </a:lnTo>
                <a:lnTo>
                  <a:pt x="447252" y="2314"/>
                </a:lnTo>
                <a:lnTo>
                  <a:pt x="511395" y="8986"/>
                </a:lnTo>
                <a:lnTo>
                  <a:pt x="570455" y="19611"/>
                </a:lnTo>
                <a:lnTo>
                  <a:pt x="623363" y="33783"/>
                </a:lnTo>
                <a:lnTo>
                  <a:pt x="669049" y="51095"/>
                </a:lnTo>
                <a:lnTo>
                  <a:pt x="706444" y="71142"/>
                </a:lnTo>
                <a:lnTo>
                  <a:pt x="752084" y="117819"/>
                </a:lnTo>
                <a:lnTo>
                  <a:pt x="758190" y="143636"/>
                </a:lnTo>
                <a:lnTo>
                  <a:pt x="752084" y="169454"/>
                </a:lnTo>
                <a:lnTo>
                  <a:pt x="706444" y="216131"/>
                </a:lnTo>
                <a:lnTo>
                  <a:pt x="669049" y="236178"/>
                </a:lnTo>
                <a:lnTo>
                  <a:pt x="623363" y="253490"/>
                </a:lnTo>
                <a:lnTo>
                  <a:pt x="570455" y="267662"/>
                </a:lnTo>
                <a:lnTo>
                  <a:pt x="511395" y="278287"/>
                </a:lnTo>
                <a:lnTo>
                  <a:pt x="447252" y="284959"/>
                </a:lnTo>
                <a:lnTo>
                  <a:pt x="379095" y="287274"/>
                </a:lnTo>
                <a:lnTo>
                  <a:pt x="310937" y="284959"/>
                </a:lnTo>
                <a:lnTo>
                  <a:pt x="246794" y="278287"/>
                </a:lnTo>
                <a:lnTo>
                  <a:pt x="187734" y="267662"/>
                </a:lnTo>
                <a:lnTo>
                  <a:pt x="134826" y="253490"/>
                </a:lnTo>
                <a:lnTo>
                  <a:pt x="89140" y="236178"/>
                </a:lnTo>
                <a:lnTo>
                  <a:pt x="51745" y="216131"/>
                </a:lnTo>
                <a:lnTo>
                  <a:pt x="6105" y="169454"/>
                </a:lnTo>
                <a:lnTo>
                  <a:pt x="0" y="143636"/>
                </a:lnTo>
                <a:close/>
              </a:path>
            </a:pathLst>
          </a:custGeom>
          <a:ln w="1295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808" y="6188202"/>
            <a:ext cx="494537" cy="470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1226" y="431800"/>
            <a:ext cx="7357109" cy="54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Council Administration -</a:t>
            </a:r>
            <a:r>
              <a:rPr spc="20" dirty="0"/>
              <a:t> </a:t>
            </a:r>
            <a:r>
              <a:rPr spc="-10" dirty="0"/>
              <a:t>Updates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1074" y="1704847"/>
            <a:ext cx="11804015" cy="4223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Enter </a:t>
            </a:r>
            <a:r>
              <a:rPr sz="2400" spc="-10" dirty="0">
                <a:latin typeface="Arial"/>
                <a:cs typeface="Arial"/>
              </a:rPr>
              <a:t>Officer </a:t>
            </a:r>
            <a:r>
              <a:rPr sz="2400" dirty="0">
                <a:latin typeface="Arial"/>
                <a:cs typeface="Arial"/>
              </a:rPr>
              <a:t>&amp; </a:t>
            </a:r>
            <a:r>
              <a:rPr sz="2400" spc="-5" dirty="0">
                <a:latin typeface="Arial"/>
                <a:cs typeface="Arial"/>
              </a:rPr>
              <a:t>Director updates </a:t>
            </a:r>
            <a:r>
              <a:rPr sz="2400" dirty="0">
                <a:latin typeface="Arial"/>
                <a:cs typeface="Arial"/>
              </a:rPr>
              <a:t>into </a:t>
            </a:r>
            <a:r>
              <a:rPr sz="2400" spc="-10" dirty="0">
                <a:latin typeface="Arial"/>
                <a:cs typeface="Arial"/>
              </a:rPr>
              <a:t>Officers </a:t>
            </a:r>
            <a:r>
              <a:rPr sz="2400" dirty="0">
                <a:latin typeface="Arial"/>
                <a:cs typeface="Arial"/>
              </a:rPr>
              <a:t>or </a:t>
            </a:r>
            <a:r>
              <a:rPr sz="2400" spc="-5" dirty="0">
                <a:latin typeface="Arial"/>
                <a:cs typeface="Arial"/>
              </a:rPr>
              <a:t>Directors Chosen whenever there</a:t>
            </a:r>
            <a:r>
              <a:rPr sz="2400" spc="2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</a:p>
          <a:p>
            <a:pPr marL="354965">
              <a:lnSpc>
                <a:spcPct val="100000"/>
              </a:lnSpc>
              <a:spcBef>
                <a:spcPts val="1440"/>
              </a:spcBef>
            </a:pP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change</a:t>
            </a:r>
            <a:endParaRPr sz="2400" dirty="0">
              <a:latin typeface="Arial"/>
              <a:cs typeface="Arial"/>
            </a:endParaRPr>
          </a:p>
          <a:p>
            <a:pPr marL="355600" marR="39370" indent="-342900">
              <a:lnSpc>
                <a:spcPct val="15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Do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same following annual </a:t>
            </a:r>
            <a:r>
              <a:rPr sz="2400" spc="-10" dirty="0">
                <a:latin typeface="Arial"/>
                <a:cs typeface="Arial"/>
              </a:rPr>
              <a:t>Officer </a:t>
            </a:r>
            <a:r>
              <a:rPr sz="2400" spc="-5" dirty="0">
                <a:latin typeface="Arial"/>
                <a:cs typeface="Arial"/>
              </a:rPr>
              <a:t>elections and </a:t>
            </a:r>
            <a:r>
              <a:rPr sz="2400" dirty="0">
                <a:latin typeface="Arial"/>
                <a:cs typeface="Arial"/>
              </a:rPr>
              <a:t>GK </a:t>
            </a:r>
            <a:r>
              <a:rPr sz="2400" spc="-5" dirty="0">
                <a:latin typeface="Arial"/>
                <a:cs typeface="Arial"/>
              </a:rPr>
              <a:t>Director appointments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the  </a:t>
            </a:r>
            <a:r>
              <a:rPr sz="2400" dirty="0">
                <a:latin typeface="Arial"/>
                <a:cs typeface="Arial"/>
              </a:rPr>
              <a:t>next </a:t>
            </a:r>
            <a:r>
              <a:rPr sz="2400" spc="-5" dirty="0">
                <a:latin typeface="Arial"/>
                <a:cs typeface="Arial"/>
              </a:rPr>
              <a:t>fraternal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year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“Copy Current </a:t>
            </a:r>
            <a:r>
              <a:rPr sz="2400" spc="-50" dirty="0">
                <a:latin typeface="Arial"/>
                <a:cs typeface="Arial"/>
              </a:rPr>
              <a:t>Year” </a:t>
            </a:r>
            <a:r>
              <a:rPr sz="2400" spc="-5" dirty="0">
                <a:latin typeface="Arial"/>
                <a:cs typeface="Arial"/>
              </a:rPr>
              <a:t>speeds up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process when many are</a:t>
            </a:r>
            <a:r>
              <a:rPr sz="2400" spc="1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returning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3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Also, </a:t>
            </a:r>
            <a:r>
              <a:rPr sz="2400" spc="-5" dirty="0">
                <a:latin typeface="Arial"/>
                <a:cs typeface="Arial"/>
              </a:rPr>
              <a:t>change </a:t>
            </a:r>
            <a:r>
              <a:rPr sz="2400" dirty="0">
                <a:latin typeface="Arial"/>
                <a:cs typeface="Arial"/>
              </a:rPr>
              <a:t>the new </a:t>
            </a:r>
            <a:r>
              <a:rPr sz="2400" spc="-5" dirty="0">
                <a:latin typeface="Arial"/>
                <a:cs typeface="Arial"/>
              </a:rPr>
              <a:t>elected </a:t>
            </a:r>
            <a:r>
              <a:rPr sz="2400" dirty="0">
                <a:latin typeface="Arial"/>
                <a:cs typeface="Arial"/>
              </a:rPr>
              <a:t>or </a:t>
            </a:r>
            <a:r>
              <a:rPr sz="2400" spc="-5" dirty="0">
                <a:latin typeface="Arial"/>
                <a:cs typeface="Arial"/>
              </a:rPr>
              <a:t>appointed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5" dirty="0">
                <a:latin typeface="Arial"/>
                <a:cs typeface="Arial"/>
              </a:rPr>
              <a:t>Then </a:t>
            </a:r>
            <a:r>
              <a:rPr sz="2400" dirty="0">
                <a:latin typeface="Arial"/>
                <a:cs typeface="Arial"/>
              </a:rPr>
              <a:t>“Submit” the </a:t>
            </a:r>
            <a:r>
              <a:rPr sz="2400" spc="-5" dirty="0">
                <a:latin typeface="Arial"/>
                <a:cs typeface="Arial"/>
              </a:rPr>
              <a:t>changes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Supreme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3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When submitted in Member Management, do </a:t>
            </a:r>
            <a:r>
              <a:rPr sz="2400" dirty="0">
                <a:latin typeface="Arial"/>
                <a:cs typeface="Arial"/>
              </a:rPr>
              <a:t>NOT </a:t>
            </a:r>
            <a:r>
              <a:rPr sz="2400" spc="-5" dirty="0">
                <a:latin typeface="Arial"/>
                <a:cs typeface="Arial"/>
              </a:rPr>
              <a:t>send paper copies as</a:t>
            </a:r>
            <a:r>
              <a:rPr sz="2400" spc="1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well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3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Don’t forget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send report copies </a:t>
            </a:r>
            <a:r>
              <a:rPr sz="2400" dirty="0">
                <a:latin typeface="Arial"/>
                <a:cs typeface="Arial"/>
              </a:rPr>
              <a:t>from the Print </a:t>
            </a:r>
            <a:r>
              <a:rPr sz="2400" spc="-5" dirty="0">
                <a:latin typeface="Arial"/>
                <a:cs typeface="Arial"/>
              </a:rPr>
              <a:t>Center </a:t>
            </a:r>
            <a:r>
              <a:rPr sz="2400" dirty="0">
                <a:latin typeface="Arial"/>
                <a:cs typeface="Arial"/>
              </a:rPr>
              <a:t>to State &amp; District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Deputy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819400" y="2721292"/>
            <a:ext cx="6771005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4400" b="1" spc="-5" dirty="0">
                <a:latin typeface="Arial Black"/>
                <a:cs typeface="Arial Black"/>
              </a:rPr>
              <a:t>Print Center - Member  </a:t>
            </a:r>
            <a:r>
              <a:rPr lang="en-US" sz="4400" b="1" spc="-5" dirty="0">
                <a:latin typeface="Arial Black"/>
                <a:cs typeface="Arial Black"/>
              </a:rPr>
              <a:t>	</a:t>
            </a:r>
            <a:r>
              <a:rPr sz="4400" b="1" spc="5" dirty="0">
                <a:latin typeface="Arial Black"/>
                <a:cs typeface="Arial Black"/>
              </a:rPr>
              <a:t>Management </a:t>
            </a:r>
            <a:endParaRPr sz="44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370" y="187197"/>
            <a:ext cx="10073640" cy="54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217795" algn="l"/>
              </a:tabLst>
            </a:pPr>
            <a:r>
              <a:rPr spc="-5" dirty="0"/>
              <a:t>Member</a:t>
            </a:r>
            <a:r>
              <a:rPr spc="45" dirty="0"/>
              <a:t> </a:t>
            </a:r>
            <a:r>
              <a:rPr dirty="0"/>
              <a:t>Management:	</a:t>
            </a:r>
            <a:r>
              <a:rPr spc="-5" dirty="0"/>
              <a:t>Print Center -</a:t>
            </a:r>
            <a:r>
              <a:rPr spc="-45" dirty="0"/>
              <a:t> </a:t>
            </a:r>
            <a:r>
              <a:rPr spc="10" dirty="0"/>
              <a:t>Reports</a:t>
            </a:r>
          </a:p>
        </p:txBody>
      </p:sp>
      <p:sp>
        <p:nvSpPr>
          <p:cNvPr id="3" name="object 3"/>
          <p:cNvSpPr/>
          <p:nvPr/>
        </p:nvSpPr>
        <p:spPr>
          <a:xfrm>
            <a:off x="1360169" y="922782"/>
            <a:ext cx="9471660" cy="5722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B80CA8B-28EC-7B87-6F3F-6F9E5062D5D2}"/>
              </a:ext>
            </a:extLst>
          </p:cNvPr>
          <p:cNvSpPr/>
          <p:nvPr/>
        </p:nvSpPr>
        <p:spPr>
          <a:xfrm rot="19317973">
            <a:off x="7949197" y="2561949"/>
            <a:ext cx="1705610" cy="914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370" y="187197"/>
            <a:ext cx="11144885" cy="54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MM </a:t>
            </a:r>
            <a:r>
              <a:rPr spc="10" dirty="0"/>
              <a:t>Report </a:t>
            </a:r>
            <a:r>
              <a:rPr dirty="0"/>
              <a:t>Examples </a:t>
            </a:r>
            <a:r>
              <a:rPr spc="-5" dirty="0"/>
              <a:t>– 1. </a:t>
            </a:r>
            <a:r>
              <a:rPr spc="20" dirty="0"/>
              <a:t>Current </a:t>
            </a:r>
            <a:r>
              <a:rPr spc="10" dirty="0"/>
              <a:t>Officers</a:t>
            </a:r>
            <a:r>
              <a:rPr spc="30" dirty="0"/>
              <a:t> </a:t>
            </a:r>
            <a:r>
              <a:rPr spc="-5" dirty="0"/>
              <a:t>Chosen</a:t>
            </a:r>
          </a:p>
        </p:txBody>
      </p:sp>
      <p:sp>
        <p:nvSpPr>
          <p:cNvPr id="3" name="object 3"/>
          <p:cNvSpPr/>
          <p:nvPr/>
        </p:nvSpPr>
        <p:spPr>
          <a:xfrm>
            <a:off x="179070" y="859536"/>
            <a:ext cx="5838444" cy="51389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21908" y="856488"/>
            <a:ext cx="5830062" cy="5138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796D9AE2-0B53-1647-37D7-3F2DB9DBB3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04"/>
            <a:ext cx="12192000" cy="6592991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1CCBDA43-B006-76BC-2A52-3DF115EBFA30}"/>
              </a:ext>
            </a:extLst>
          </p:cNvPr>
          <p:cNvSpPr/>
          <p:nvPr/>
        </p:nvSpPr>
        <p:spPr>
          <a:xfrm>
            <a:off x="8342757" y="3810000"/>
            <a:ext cx="1524000" cy="68580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808" y="6188202"/>
            <a:ext cx="494537" cy="470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961" y="206755"/>
            <a:ext cx="11986260" cy="54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MM </a:t>
            </a:r>
            <a:r>
              <a:rPr spc="15" dirty="0"/>
              <a:t>Report </a:t>
            </a:r>
            <a:r>
              <a:rPr spc="-5" dirty="0"/>
              <a:t>Examples – 2. </a:t>
            </a:r>
            <a:r>
              <a:rPr spc="-25" dirty="0"/>
              <a:t>Next </a:t>
            </a:r>
            <a:r>
              <a:rPr spc="-65" dirty="0"/>
              <a:t>Year’s </a:t>
            </a:r>
            <a:r>
              <a:rPr spc="15" dirty="0"/>
              <a:t>Officers</a:t>
            </a:r>
            <a:r>
              <a:rPr spc="105" dirty="0"/>
              <a:t> </a:t>
            </a:r>
            <a:r>
              <a:rPr spc="-5" dirty="0"/>
              <a:t>Chosen</a:t>
            </a:r>
          </a:p>
        </p:txBody>
      </p:sp>
      <p:sp>
        <p:nvSpPr>
          <p:cNvPr id="4" name="object 4"/>
          <p:cNvSpPr/>
          <p:nvPr/>
        </p:nvSpPr>
        <p:spPr>
          <a:xfrm>
            <a:off x="179070" y="862583"/>
            <a:ext cx="5830824" cy="51328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82105" y="862583"/>
            <a:ext cx="5782817" cy="51328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2425" y="3045332"/>
            <a:ext cx="4245610" cy="294640"/>
          </a:xfrm>
          <a:custGeom>
            <a:avLst/>
            <a:gdLst/>
            <a:ahLst/>
            <a:cxnLst/>
            <a:rect l="l" t="t" r="r" b="b"/>
            <a:pathLst>
              <a:path w="4245610" h="294639">
                <a:moveTo>
                  <a:pt x="0" y="49021"/>
                </a:moveTo>
                <a:lnTo>
                  <a:pt x="3852" y="29950"/>
                </a:lnTo>
                <a:lnTo>
                  <a:pt x="14357" y="14366"/>
                </a:lnTo>
                <a:lnTo>
                  <a:pt x="29939" y="3855"/>
                </a:lnTo>
                <a:lnTo>
                  <a:pt x="49021" y="0"/>
                </a:lnTo>
                <a:lnTo>
                  <a:pt x="4196080" y="0"/>
                </a:lnTo>
                <a:lnTo>
                  <a:pt x="4215151" y="3855"/>
                </a:lnTo>
                <a:lnTo>
                  <a:pt x="4230735" y="14366"/>
                </a:lnTo>
                <a:lnTo>
                  <a:pt x="4241246" y="29950"/>
                </a:lnTo>
                <a:lnTo>
                  <a:pt x="4245102" y="49021"/>
                </a:lnTo>
                <a:lnTo>
                  <a:pt x="4245102" y="245109"/>
                </a:lnTo>
                <a:lnTo>
                  <a:pt x="4241246" y="264181"/>
                </a:lnTo>
                <a:lnTo>
                  <a:pt x="4230735" y="279765"/>
                </a:lnTo>
                <a:lnTo>
                  <a:pt x="4215151" y="290276"/>
                </a:lnTo>
                <a:lnTo>
                  <a:pt x="4196080" y="294131"/>
                </a:lnTo>
                <a:lnTo>
                  <a:pt x="49021" y="294131"/>
                </a:lnTo>
                <a:lnTo>
                  <a:pt x="29939" y="290276"/>
                </a:lnTo>
                <a:lnTo>
                  <a:pt x="14357" y="279765"/>
                </a:lnTo>
                <a:lnTo>
                  <a:pt x="3852" y="264181"/>
                </a:lnTo>
                <a:lnTo>
                  <a:pt x="0" y="245109"/>
                </a:lnTo>
                <a:lnTo>
                  <a:pt x="0" y="49021"/>
                </a:lnTo>
                <a:close/>
              </a:path>
            </a:pathLst>
          </a:custGeom>
          <a:ln w="1295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478778" y="3032252"/>
            <a:ext cx="284162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**Note** -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Treasurer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role</a:t>
            </a: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added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89347" y="3157727"/>
            <a:ext cx="1710689" cy="76200"/>
          </a:xfrm>
          <a:custGeom>
            <a:avLst/>
            <a:gdLst/>
            <a:ahLst/>
            <a:cxnLst/>
            <a:rect l="l" t="t" r="r" b="b"/>
            <a:pathLst>
              <a:path w="1710689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1710689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1710689" h="76200">
                <a:moveTo>
                  <a:pt x="1710181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1710181" y="44450"/>
                </a:lnTo>
                <a:lnTo>
                  <a:pt x="1710181" y="317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370" y="187197"/>
            <a:ext cx="9474835" cy="1032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5" dirty="0"/>
              <a:t>MM </a:t>
            </a:r>
            <a:r>
              <a:rPr spc="10" dirty="0"/>
              <a:t>Report </a:t>
            </a:r>
            <a:r>
              <a:rPr dirty="0"/>
              <a:t>Examples </a:t>
            </a:r>
            <a:r>
              <a:rPr spc="-5" dirty="0"/>
              <a:t>– 3. </a:t>
            </a:r>
            <a:r>
              <a:rPr spc="20" dirty="0"/>
              <a:t>Current Program  </a:t>
            </a:r>
            <a:r>
              <a:rPr spc="-5" dirty="0"/>
              <a:t>Personnel</a:t>
            </a:r>
            <a:r>
              <a:rPr spc="-35" dirty="0"/>
              <a:t> </a:t>
            </a:r>
            <a:r>
              <a:rPr spc="-5" dirty="0"/>
              <a:t>Chosen</a:t>
            </a:r>
          </a:p>
        </p:txBody>
      </p:sp>
      <p:sp>
        <p:nvSpPr>
          <p:cNvPr id="3" name="object 3"/>
          <p:cNvSpPr/>
          <p:nvPr/>
        </p:nvSpPr>
        <p:spPr>
          <a:xfrm>
            <a:off x="430530" y="1223772"/>
            <a:ext cx="5585460" cy="49171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70320" y="1223772"/>
            <a:ext cx="5585460" cy="16878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F461B-BFC5-AC51-E547-A9A681CAE5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305271-AA1D-EBA3-A329-C31B72A27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317"/>
            <a:ext cx="12192000" cy="58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062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370" y="62738"/>
            <a:ext cx="9697720" cy="1032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5" dirty="0"/>
              <a:t>MM </a:t>
            </a:r>
            <a:r>
              <a:rPr spc="10" dirty="0"/>
              <a:t>Report </a:t>
            </a:r>
            <a:r>
              <a:rPr dirty="0"/>
              <a:t>Examples </a:t>
            </a:r>
            <a:r>
              <a:rPr spc="-5" dirty="0"/>
              <a:t>– 5. &amp; 10. </a:t>
            </a:r>
            <a:r>
              <a:rPr spc="15" dirty="0"/>
              <a:t>Birthdays </a:t>
            </a:r>
            <a:r>
              <a:rPr spc="-5" dirty="0"/>
              <a:t>&amp;  </a:t>
            </a:r>
            <a:r>
              <a:rPr dirty="0"/>
              <a:t>Contact</a:t>
            </a:r>
            <a:r>
              <a:rPr spc="-55" dirty="0"/>
              <a:t> </a:t>
            </a:r>
            <a:r>
              <a:rPr spc="-5" dirty="0"/>
              <a:t>List</a:t>
            </a:r>
          </a:p>
        </p:txBody>
      </p:sp>
      <p:sp>
        <p:nvSpPr>
          <p:cNvPr id="3" name="object 3"/>
          <p:cNvSpPr/>
          <p:nvPr/>
        </p:nvSpPr>
        <p:spPr>
          <a:xfrm>
            <a:off x="1249680" y="1125472"/>
            <a:ext cx="4369308" cy="56746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94169" y="1120138"/>
            <a:ext cx="4369308" cy="56692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51023" y="1319784"/>
            <a:ext cx="176530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Birthdays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by</a:t>
            </a:r>
            <a:r>
              <a:rPr sz="1600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Month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90561" y="1302258"/>
            <a:ext cx="307721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Contacts by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name, phone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&amp;</a:t>
            </a:r>
            <a:r>
              <a:rPr sz="16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email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808" y="6188202"/>
            <a:ext cx="494537" cy="470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1226" y="431800"/>
            <a:ext cx="9801860" cy="54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Print Center - Member </a:t>
            </a:r>
            <a:r>
              <a:rPr dirty="0"/>
              <a:t>Management</a:t>
            </a:r>
            <a:r>
              <a:rPr spc="75" dirty="0"/>
              <a:t> </a:t>
            </a:r>
            <a:r>
              <a:rPr spc="10" dirty="0"/>
              <a:t>Reports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1226" y="1472184"/>
            <a:ext cx="10885805" cy="2028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7840" indent="-485140">
              <a:lnSpc>
                <a:spcPct val="100000"/>
              </a:lnSpc>
              <a:buAutoNum type="arabicPeriod" startAt="11"/>
              <a:tabLst>
                <a:tab pos="498475" algn="l"/>
              </a:tabLst>
            </a:pPr>
            <a:r>
              <a:rPr sz="2400" spc="-5" dirty="0">
                <a:latin typeface="Arial"/>
                <a:cs typeface="Arial"/>
              </a:rPr>
              <a:t>Ordination Date – used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recognizing our</a:t>
            </a:r>
            <a:r>
              <a:rPr sz="2400" spc="1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clergy</a:t>
            </a:r>
            <a:endParaRPr sz="2400" dirty="0">
              <a:latin typeface="Arial"/>
              <a:cs typeface="Arial"/>
            </a:endParaRPr>
          </a:p>
          <a:p>
            <a:pPr marL="520700" indent="-508000">
              <a:lnSpc>
                <a:spcPct val="100000"/>
              </a:lnSpc>
              <a:spcBef>
                <a:spcPts val="1440"/>
              </a:spcBef>
              <a:buAutoNum type="arabicPeriod" startAt="11"/>
              <a:tabLst>
                <a:tab pos="521334" algn="l"/>
              </a:tabLst>
            </a:pPr>
            <a:r>
              <a:rPr sz="2400" spc="-5" dirty="0">
                <a:latin typeface="Arial"/>
                <a:cs typeface="Arial"/>
              </a:rPr>
              <a:t>Deceased Level Report –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displaying our deceased</a:t>
            </a:r>
            <a:r>
              <a:rPr sz="2400" spc="1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members</a:t>
            </a:r>
            <a:endParaRPr sz="2400" dirty="0">
              <a:latin typeface="Arial"/>
              <a:cs typeface="Arial"/>
            </a:endParaRPr>
          </a:p>
          <a:p>
            <a:pPr marL="520700" indent="-508000">
              <a:lnSpc>
                <a:spcPct val="100000"/>
              </a:lnSpc>
              <a:spcBef>
                <a:spcPts val="1440"/>
              </a:spcBef>
              <a:buAutoNum type="arabicPeriod" startAt="11"/>
              <a:tabLst>
                <a:tab pos="521334" algn="l"/>
              </a:tabLst>
            </a:pPr>
            <a:r>
              <a:rPr sz="2400" spc="-5" dirty="0">
                <a:latin typeface="Arial"/>
                <a:cs typeface="Arial"/>
              </a:rPr>
              <a:t>Fourth Degree </a:t>
            </a:r>
            <a:r>
              <a:rPr sz="2400" dirty="0">
                <a:latin typeface="Arial"/>
                <a:cs typeface="Arial"/>
              </a:rPr>
              <a:t>Prospect </a:t>
            </a:r>
            <a:r>
              <a:rPr sz="2400" spc="-5" dirty="0">
                <a:latin typeface="Arial"/>
                <a:cs typeface="Arial"/>
              </a:rPr>
              <a:t>Report – shows </a:t>
            </a:r>
            <a:r>
              <a:rPr sz="2400" dirty="0">
                <a:latin typeface="Arial"/>
                <a:cs typeface="Arial"/>
              </a:rPr>
              <a:t>3</a:t>
            </a:r>
            <a:r>
              <a:rPr sz="2400" baseline="24305" dirty="0">
                <a:latin typeface="Arial"/>
                <a:cs typeface="Arial"/>
              </a:rPr>
              <a:t>rd  </a:t>
            </a:r>
            <a:r>
              <a:rPr sz="2400" spc="-5" dirty="0">
                <a:latin typeface="Arial"/>
                <a:cs typeface="Arial"/>
              </a:rPr>
              <a:t>Degree members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eligible</a:t>
            </a:r>
            <a:endParaRPr sz="2400" dirty="0">
              <a:latin typeface="Arial"/>
              <a:cs typeface="Arial"/>
            </a:endParaRPr>
          </a:p>
          <a:p>
            <a:pPr marL="520065" indent="-507365">
              <a:lnSpc>
                <a:spcPct val="100000"/>
              </a:lnSpc>
              <a:spcBef>
                <a:spcPts val="1440"/>
              </a:spcBef>
              <a:buAutoNum type="arabicPeriod" startAt="11"/>
              <a:tabLst>
                <a:tab pos="520700" algn="l"/>
              </a:tabLst>
            </a:pPr>
            <a:r>
              <a:rPr sz="2400" spc="-5" dirty="0">
                <a:latin typeface="Arial"/>
                <a:cs typeface="Arial"/>
              </a:rPr>
              <a:t>Member Information Report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5" dirty="0">
                <a:latin typeface="Arial"/>
                <a:cs typeface="Arial"/>
              </a:rPr>
              <a:t>outputs </a:t>
            </a:r>
            <a:r>
              <a:rPr sz="2400" dirty="0">
                <a:latin typeface="Arial"/>
                <a:cs typeface="Arial"/>
              </a:rPr>
              <a:t>all 4 </a:t>
            </a:r>
            <a:r>
              <a:rPr sz="2400" spc="-5" dirty="0">
                <a:latin typeface="Arial"/>
                <a:cs typeface="Arial"/>
              </a:rPr>
              <a:t>pages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information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1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members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678934" y="3073654"/>
            <a:ext cx="3213735" cy="744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spc="-10" dirty="0">
                <a:solidFill>
                  <a:srgbClr val="FFFFFF"/>
                </a:solidFill>
                <a:latin typeface="Arial Black"/>
                <a:cs typeface="Arial Black"/>
              </a:rPr>
              <a:t>Email</a:t>
            </a:r>
            <a:r>
              <a:rPr sz="4400" b="1" spc="-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400" b="1" spc="-80" dirty="0">
                <a:solidFill>
                  <a:srgbClr val="FFFFFF"/>
                </a:solidFill>
                <a:latin typeface="Arial Black"/>
                <a:cs typeface="Arial Black"/>
              </a:rPr>
              <a:t>Tool</a:t>
            </a:r>
            <a:endParaRPr sz="4400">
              <a:latin typeface="Arial Black"/>
              <a:cs typeface="Arial Black"/>
            </a:endParaRPr>
          </a:p>
        </p:txBody>
      </p:sp>
      <p:pic>
        <p:nvPicPr>
          <p:cNvPr id="5" name="Picture 4" descr="A computer screen shot of a computer&#10;&#10;Description automatically generated with low confidence">
            <a:extLst>
              <a:ext uri="{FF2B5EF4-FFF2-40B4-BE49-F238E27FC236}">
                <a16:creationId xmlns:a16="http://schemas.microsoft.com/office/drawing/2014/main" id="{EAAC20CA-A559-9000-0CA6-34E34C0E41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04"/>
            <a:ext cx="12192000" cy="6592991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808" y="6188202"/>
            <a:ext cx="494537" cy="470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129" y="117347"/>
            <a:ext cx="5507355" cy="54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Print Center – </a:t>
            </a:r>
            <a:r>
              <a:rPr spc="-10" dirty="0"/>
              <a:t>Email </a:t>
            </a:r>
            <a:r>
              <a:rPr spc="-55" dirty="0"/>
              <a:t>Tool</a:t>
            </a:r>
          </a:p>
        </p:txBody>
      </p:sp>
      <p:sp>
        <p:nvSpPr>
          <p:cNvPr id="4" name="object 4"/>
          <p:cNvSpPr/>
          <p:nvPr/>
        </p:nvSpPr>
        <p:spPr>
          <a:xfrm>
            <a:off x="1287780" y="691894"/>
            <a:ext cx="4808220" cy="60609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28459" y="691895"/>
            <a:ext cx="4984242" cy="3130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923021" y="2162555"/>
            <a:ext cx="2103755" cy="502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Billing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statements</a:t>
            </a:r>
            <a:r>
              <a:rPr sz="1600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can’t  be sent by</a:t>
            </a:r>
            <a:r>
              <a:rPr sz="16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groups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808" y="6188202"/>
            <a:ext cx="494537" cy="470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1226" y="431800"/>
            <a:ext cx="4428490" cy="1033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5" dirty="0"/>
              <a:t>Print Center – </a:t>
            </a:r>
            <a:r>
              <a:rPr spc="-10" dirty="0"/>
              <a:t>Email  </a:t>
            </a:r>
            <a:r>
              <a:rPr spc="-5" dirty="0"/>
              <a:t>Example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1226" y="1796795"/>
            <a:ext cx="4826000" cy="385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Select “ALL Members” &amp;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  other fields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collapse</a:t>
            </a:r>
          </a:p>
          <a:p>
            <a:pPr marL="355600" marR="52705" indent="-342900">
              <a:lnSpc>
                <a:spcPts val="5040"/>
              </a:lnSpc>
              <a:spcBef>
                <a:spcPts val="44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Enter subject, email text &amp;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if  needed,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attachments</a:t>
            </a:r>
          </a:p>
          <a:p>
            <a:pPr marL="355600" marR="743585" indent="-342900">
              <a:lnSpc>
                <a:spcPts val="504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When complete,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CLICK  “Generate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Email(s)”</a:t>
            </a:r>
          </a:p>
        </p:txBody>
      </p:sp>
      <p:sp>
        <p:nvSpPr>
          <p:cNvPr id="5" name="object 5"/>
          <p:cNvSpPr/>
          <p:nvPr/>
        </p:nvSpPr>
        <p:spPr>
          <a:xfrm>
            <a:off x="6096000" y="109725"/>
            <a:ext cx="5849874" cy="66385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21698" y="2063876"/>
            <a:ext cx="1062355" cy="235585"/>
          </a:xfrm>
          <a:custGeom>
            <a:avLst/>
            <a:gdLst/>
            <a:ahLst/>
            <a:cxnLst/>
            <a:rect l="l" t="t" r="r" b="b"/>
            <a:pathLst>
              <a:path w="1062354" h="235585">
                <a:moveTo>
                  <a:pt x="0" y="117728"/>
                </a:moveTo>
                <a:lnTo>
                  <a:pt x="41731" y="71901"/>
                </a:lnTo>
                <a:lnTo>
                  <a:pt x="110650" y="45786"/>
                </a:lnTo>
                <a:lnTo>
                  <a:pt x="155543" y="34480"/>
                </a:lnTo>
                <a:lnTo>
                  <a:pt x="206547" y="24529"/>
                </a:lnTo>
                <a:lnTo>
                  <a:pt x="263031" y="16072"/>
                </a:lnTo>
                <a:lnTo>
                  <a:pt x="324361" y="9251"/>
                </a:lnTo>
                <a:lnTo>
                  <a:pt x="389907" y="4205"/>
                </a:lnTo>
                <a:lnTo>
                  <a:pt x="459035" y="1074"/>
                </a:lnTo>
                <a:lnTo>
                  <a:pt x="531114" y="0"/>
                </a:lnTo>
                <a:lnTo>
                  <a:pt x="603192" y="1074"/>
                </a:lnTo>
                <a:lnTo>
                  <a:pt x="672320" y="4205"/>
                </a:lnTo>
                <a:lnTo>
                  <a:pt x="737866" y="9251"/>
                </a:lnTo>
                <a:lnTo>
                  <a:pt x="799196" y="16072"/>
                </a:lnTo>
                <a:lnTo>
                  <a:pt x="855680" y="24529"/>
                </a:lnTo>
                <a:lnTo>
                  <a:pt x="906684" y="34480"/>
                </a:lnTo>
                <a:lnTo>
                  <a:pt x="951577" y="45786"/>
                </a:lnTo>
                <a:lnTo>
                  <a:pt x="989725" y="58307"/>
                </a:lnTo>
                <a:lnTo>
                  <a:pt x="1043259" y="86430"/>
                </a:lnTo>
                <a:lnTo>
                  <a:pt x="1062227" y="117728"/>
                </a:lnTo>
                <a:lnTo>
                  <a:pt x="1057380" y="133704"/>
                </a:lnTo>
                <a:lnTo>
                  <a:pt x="1020496" y="163556"/>
                </a:lnTo>
                <a:lnTo>
                  <a:pt x="951577" y="189671"/>
                </a:lnTo>
                <a:lnTo>
                  <a:pt x="906684" y="200977"/>
                </a:lnTo>
                <a:lnTo>
                  <a:pt x="855680" y="210928"/>
                </a:lnTo>
                <a:lnTo>
                  <a:pt x="799196" y="219385"/>
                </a:lnTo>
                <a:lnTo>
                  <a:pt x="737866" y="226206"/>
                </a:lnTo>
                <a:lnTo>
                  <a:pt x="672320" y="231252"/>
                </a:lnTo>
                <a:lnTo>
                  <a:pt x="603192" y="234383"/>
                </a:lnTo>
                <a:lnTo>
                  <a:pt x="531114" y="235458"/>
                </a:lnTo>
                <a:lnTo>
                  <a:pt x="459035" y="234383"/>
                </a:lnTo>
                <a:lnTo>
                  <a:pt x="389907" y="231252"/>
                </a:lnTo>
                <a:lnTo>
                  <a:pt x="324361" y="226206"/>
                </a:lnTo>
                <a:lnTo>
                  <a:pt x="263031" y="219385"/>
                </a:lnTo>
                <a:lnTo>
                  <a:pt x="206547" y="210928"/>
                </a:lnTo>
                <a:lnTo>
                  <a:pt x="155543" y="200977"/>
                </a:lnTo>
                <a:lnTo>
                  <a:pt x="110650" y="189671"/>
                </a:lnTo>
                <a:lnTo>
                  <a:pt x="72502" y="177150"/>
                </a:lnTo>
                <a:lnTo>
                  <a:pt x="18968" y="149027"/>
                </a:lnTo>
                <a:lnTo>
                  <a:pt x="0" y="117728"/>
                </a:lnTo>
                <a:close/>
              </a:path>
            </a:pathLst>
          </a:custGeom>
          <a:ln w="1295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90434" y="4379595"/>
            <a:ext cx="4387850" cy="1661160"/>
          </a:xfrm>
          <a:custGeom>
            <a:avLst/>
            <a:gdLst/>
            <a:ahLst/>
            <a:cxnLst/>
            <a:rect l="l" t="t" r="r" b="b"/>
            <a:pathLst>
              <a:path w="4387850" h="1661160">
                <a:moveTo>
                  <a:pt x="0" y="276859"/>
                </a:moveTo>
                <a:lnTo>
                  <a:pt x="4460" y="227093"/>
                </a:lnTo>
                <a:lnTo>
                  <a:pt x="17320" y="180253"/>
                </a:lnTo>
                <a:lnTo>
                  <a:pt x="37798" y="137122"/>
                </a:lnTo>
                <a:lnTo>
                  <a:pt x="65113" y="98481"/>
                </a:lnTo>
                <a:lnTo>
                  <a:pt x="98481" y="65113"/>
                </a:lnTo>
                <a:lnTo>
                  <a:pt x="137122" y="37798"/>
                </a:lnTo>
                <a:lnTo>
                  <a:pt x="180253" y="17320"/>
                </a:lnTo>
                <a:lnTo>
                  <a:pt x="227093" y="4460"/>
                </a:lnTo>
                <a:lnTo>
                  <a:pt x="276860" y="0"/>
                </a:lnTo>
                <a:lnTo>
                  <a:pt x="4110736" y="0"/>
                </a:lnTo>
                <a:lnTo>
                  <a:pt x="4160502" y="4460"/>
                </a:lnTo>
                <a:lnTo>
                  <a:pt x="4207342" y="17320"/>
                </a:lnTo>
                <a:lnTo>
                  <a:pt x="4250473" y="37798"/>
                </a:lnTo>
                <a:lnTo>
                  <a:pt x="4289114" y="65113"/>
                </a:lnTo>
                <a:lnTo>
                  <a:pt x="4322482" y="98481"/>
                </a:lnTo>
                <a:lnTo>
                  <a:pt x="4349797" y="137122"/>
                </a:lnTo>
                <a:lnTo>
                  <a:pt x="4370275" y="180253"/>
                </a:lnTo>
                <a:lnTo>
                  <a:pt x="4383135" y="227093"/>
                </a:lnTo>
                <a:lnTo>
                  <a:pt x="4387596" y="276859"/>
                </a:lnTo>
                <a:lnTo>
                  <a:pt x="4387596" y="1384299"/>
                </a:lnTo>
                <a:lnTo>
                  <a:pt x="4383135" y="1434066"/>
                </a:lnTo>
                <a:lnTo>
                  <a:pt x="4370275" y="1480906"/>
                </a:lnTo>
                <a:lnTo>
                  <a:pt x="4349797" y="1524037"/>
                </a:lnTo>
                <a:lnTo>
                  <a:pt x="4322482" y="1562678"/>
                </a:lnTo>
                <a:lnTo>
                  <a:pt x="4289114" y="1596046"/>
                </a:lnTo>
                <a:lnTo>
                  <a:pt x="4250473" y="1623361"/>
                </a:lnTo>
                <a:lnTo>
                  <a:pt x="4207342" y="1643839"/>
                </a:lnTo>
                <a:lnTo>
                  <a:pt x="4160502" y="1656699"/>
                </a:lnTo>
                <a:lnTo>
                  <a:pt x="4110736" y="1661159"/>
                </a:lnTo>
                <a:lnTo>
                  <a:pt x="276860" y="1661159"/>
                </a:lnTo>
                <a:lnTo>
                  <a:pt x="227093" y="1656699"/>
                </a:lnTo>
                <a:lnTo>
                  <a:pt x="180253" y="1643839"/>
                </a:lnTo>
                <a:lnTo>
                  <a:pt x="137122" y="1623361"/>
                </a:lnTo>
                <a:lnTo>
                  <a:pt x="98481" y="1596046"/>
                </a:lnTo>
                <a:lnTo>
                  <a:pt x="65113" y="1562678"/>
                </a:lnTo>
                <a:lnTo>
                  <a:pt x="37798" y="1524037"/>
                </a:lnTo>
                <a:lnTo>
                  <a:pt x="17320" y="1480906"/>
                </a:lnTo>
                <a:lnTo>
                  <a:pt x="4460" y="1434066"/>
                </a:lnTo>
                <a:lnTo>
                  <a:pt x="0" y="1384299"/>
                </a:lnTo>
                <a:lnTo>
                  <a:pt x="0" y="276859"/>
                </a:lnTo>
                <a:close/>
              </a:path>
            </a:pathLst>
          </a:custGeom>
          <a:ln w="1295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35386" y="6401180"/>
            <a:ext cx="1090930" cy="347980"/>
          </a:xfrm>
          <a:custGeom>
            <a:avLst/>
            <a:gdLst/>
            <a:ahLst/>
            <a:cxnLst/>
            <a:rect l="l" t="t" r="r" b="b"/>
            <a:pathLst>
              <a:path w="1090929" h="347979">
                <a:moveTo>
                  <a:pt x="0" y="173736"/>
                </a:moveTo>
                <a:lnTo>
                  <a:pt x="16650" y="130958"/>
                </a:lnTo>
                <a:lnTo>
                  <a:pt x="63878" y="92063"/>
                </a:lnTo>
                <a:lnTo>
                  <a:pt x="97682" y="74478"/>
                </a:lnTo>
                <a:lnTo>
                  <a:pt x="137597" y="58352"/>
                </a:lnTo>
                <a:lnTo>
                  <a:pt x="183112" y="43848"/>
                </a:lnTo>
                <a:lnTo>
                  <a:pt x="233717" y="31128"/>
                </a:lnTo>
                <a:lnTo>
                  <a:pt x="288902" y="20356"/>
                </a:lnTo>
                <a:lnTo>
                  <a:pt x="348154" y="11694"/>
                </a:lnTo>
                <a:lnTo>
                  <a:pt x="410964" y="5306"/>
                </a:lnTo>
                <a:lnTo>
                  <a:pt x="476819" y="1353"/>
                </a:lnTo>
                <a:lnTo>
                  <a:pt x="545211" y="0"/>
                </a:lnTo>
                <a:lnTo>
                  <a:pt x="613602" y="1353"/>
                </a:lnTo>
                <a:lnTo>
                  <a:pt x="679457" y="5306"/>
                </a:lnTo>
                <a:lnTo>
                  <a:pt x="742267" y="11694"/>
                </a:lnTo>
                <a:lnTo>
                  <a:pt x="801519" y="20356"/>
                </a:lnTo>
                <a:lnTo>
                  <a:pt x="856704" y="31128"/>
                </a:lnTo>
                <a:lnTo>
                  <a:pt x="907309" y="43848"/>
                </a:lnTo>
                <a:lnTo>
                  <a:pt x="952824" y="58352"/>
                </a:lnTo>
                <a:lnTo>
                  <a:pt x="992739" y="74478"/>
                </a:lnTo>
                <a:lnTo>
                  <a:pt x="1026543" y="92063"/>
                </a:lnTo>
                <a:lnTo>
                  <a:pt x="1073771" y="130958"/>
                </a:lnTo>
                <a:lnTo>
                  <a:pt x="1090422" y="173736"/>
                </a:lnTo>
                <a:lnTo>
                  <a:pt x="1086174" y="195528"/>
                </a:lnTo>
                <a:lnTo>
                  <a:pt x="1053723" y="236527"/>
                </a:lnTo>
                <a:lnTo>
                  <a:pt x="992739" y="272993"/>
                </a:lnTo>
                <a:lnTo>
                  <a:pt x="952824" y="289119"/>
                </a:lnTo>
                <a:lnTo>
                  <a:pt x="907309" y="303623"/>
                </a:lnTo>
                <a:lnTo>
                  <a:pt x="856704" y="316343"/>
                </a:lnTo>
                <a:lnTo>
                  <a:pt x="801519" y="327115"/>
                </a:lnTo>
                <a:lnTo>
                  <a:pt x="742267" y="335777"/>
                </a:lnTo>
                <a:lnTo>
                  <a:pt x="679457" y="342165"/>
                </a:lnTo>
                <a:lnTo>
                  <a:pt x="613602" y="346118"/>
                </a:lnTo>
                <a:lnTo>
                  <a:pt x="545211" y="347472"/>
                </a:lnTo>
                <a:lnTo>
                  <a:pt x="476819" y="346118"/>
                </a:lnTo>
                <a:lnTo>
                  <a:pt x="410964" y="342165"/>
                </a:lnTo>
                <a:lnTo>
                  <a:pt x="348154" y="335777"/>
                </a:lnTo>
                <a:lnTo>
                  <a:pt x="288902" y="327115"/>
                </a:lnTo>
                <a:lnTo>
                  <a:pt x="233717" y="316343"/>
                </a:lnTo>
                <a:lnTo>
                  <a:pt x="183112" y="303623"/>
                </a:lnTo>
                <a:lnTo>
                  <a:pt x="137597" y="289119"/>
                </a:lnTo>
                <a:lnTo>
                  <a:pt x="97682" y="272993"/>
                </a:lnTo>
                <a:lnTo>
                  <a:pt x="63878" y="255408"/>
                </a:lnTo>
                <a:lnTo>
                  <a:pt x="16650" y="216513"/>
                </a:lnTo>
                <a:lnTo>
                  <a:pt x="0" y="173736"/>
                </a:lnTo>
                <a:close/>
              </a:path>
            </a:pathLst>
          </a:custGeom>
          <a:ln w="1295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808" y="6188202"/>
            <a:ext cx="494537" cy="470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129" y="213867"/>
            <a:ext cx="6483350" cy="54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Print Center – </a:t>
            </a:r>
            <a:r>
              <a:rPr spc="-10" dirty="0"/>
              <a:t>Email</a:t>
            </a:r>
            <a:r>
              <a:rPr dirty="0"/>
              <a:t> </a:t>
            </a:r>
            <a:r>
              <a:rPr spc="-5" dirty="0"/>
              <a:t>Example</a:t>
            </a:r>
          </a:p>
        </p:txBody>
      </p:sp>
      <p:sp>
        <p:nvSpPr>
          <p:cNvPr id="4" name="object 4"/>
          <p:cNvSpPr/>
          <p:nvPr/>
        </p:nvSpPr>
        <p:spPr>
          <a:xfrm>
            <a:off x="7035545" y="364997"/>
            <a:ext cx="4992624" cy="59519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82217" y="3909059"/>
            <a:ext cx="5791200" cy="28087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3972" y="1336039"/>
            <a:ext cx="6519545" cy="2193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>
              <a:lnSpc>
                <a:spcPct val="11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800" dirty="0">
                <a:latin typeface="Arial"/>
                <a:cs typeface="Arial"/>
              </a:rPr>
              <a:t>When your email is processed you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get  a “Email Process Complete”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message</a:t>
            </a:r>
          </a:p>
          <a:p>
            <a:pPr marL="469900" indent="-457200">
              <a:lnSpc>
                <a:spcPct val="100000"/>
              </a:lnSpc>
              <a:spcBef>
                <a:spcPts val="1345"/>
              </a:spcBef>
              <a:buChar char="•"/>
              <a:tabLst>
                <a:tab pos="469265" algn="l"/>
                <a:tab pos="469900" algn="l"/>
              </a:tabLst>
            </a:pPr>
            <a:r>
              <a:rPr sz="2800" dirty="0">
                <a:latin typeface="Arial"/>
                <a:cs typeface="Arial"/>
              </a:rPr>
              <a:t>A record of the message is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saved</a:t>
            </a:r>
          </a:p>
          <a:p>
            <a:pPr marL="469900" indent="-457200">
              <a:lnSpc>
                <a:spcPct val="100000"/>
              </a:lnSpc>
              <a:spcBef>
                <a:spcPts val="1680"/>
              </a:spcBef>
              <a:buChar char="•"/>
              <a:tabLst>
                <a:tab pos="469265" algn="l"/>
                <a:tab pos="469900" algn="l"/>
              </a:tabLst>
            </a:pPr>
            <a:r>
              <a:rPr sz="2800" spc="-90" dirty="0">
                <a:latin typeface="Arial"/>
                <a:cs typeface="Arial"/>
              </a:rPr>
              <a:t>You </a:t>
            </a:r>
            <a:r>
              <a:rPr sz="2800" dirty="0">
                <a:latin typeface="Arial"/>
                <a:cs typeface="Arial"/>
              </a:rPr>
              <a:t>can view it in Email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History</a:t>
            </a:r>
          </a:p>
        </p:txBody>
      </p:sp>
      <p:sp>
        <p:nvSpPr>
          <p:cNvPr id="7" name="object 7"/>
          <p:cNvSpPr/>
          <p:nvPr/>
        </p:nvSpPr>
        <p:spPr>
          <a:xfrm>
            <a:off x="8540115" y="2710052"/>
            <a:ext cx="1980564" cy="1375410"/>
          </a:xfrm>
          <a:custGeom>
            <a:avLst/>
            <a:gdLst/>
            <a:ahLst/>
            <a:cxnLst/>
            <a:rect l="l" t="t" r="r" b="b"/>
            <a:pathLst>
              <a:path w="1980565" h="1375410">
                <a:moveTo>
                  <a:pt x="0" y="229235"/>
                </a:moveTo>
                <a:lnTo>
                  <a:pt x="4656" y="183031"/>
                </a:lnTo>
                <a:lnTo>
                  <a:pt x="18012" y="139999"/>
                </a:lnTo>
                <a:lnTo>
                  <a:pt x="39145" y="101060"/>
                </a:lnTo>
                <a:lnTo>
                  <a:pt x="67135" y="67135"/>
                </a:lnTo>
                <a:lnTo>
                  <a:pt x="101060" y="39145"/>
                </a:lnTo>
                <a:lnTo>
                  <a:pt x="139999" y="18012"/>
                </a:lnTo>
                <a:lnTo>
                  <a:pt x="183031" y="4656"/>
                </a:lnTo>
                <a:lnTo>
                  <a:pt x="229234" y="0"/>
                </a:lnTo>
                <a:lnTo>
                  <a:pt x="1751202" y="0"/>
                </a:lnTo>
                <a:lnTo>
                  <a:pt x="1797406" y="4656"/>
                </a:lnTo>
                <a:lnTo>
                  <a:pt x="1840438" y="18012"/>
                </a:lnTo>
                <a:lnTo>
                  <a:pt x="1879377" y="39145"/>
                </a:lnTo>
                <a:lnTo>
                  <a:pt x="1913302" y="67135"/>
                </a:lnTo>
                <a:lnTo>
                  <a:pt x="1941292" y="101060"/>
                </a:lnTo>
                <a:lnTo>
                  <a:pt x="1962425" y="139999"/>
                </a:lnTo>
                <a:lnTo>
                  <a:pt x="1975781" y="183031"/>
                </a:lnTo>
                <a:lnTo>
                  <a:pt x="1980437" y="229235"/>
                </a:lnTo>
                <a:lnTo>
                  <a:pt x="1980437" y="1146175"/>
                </a:lnTo>
                <a:lnTo>
                  <a:pt x="1975781" y="1192378"/>
                </a:lnTo>
                <a:lnTo>
                  <a:pt x="1962425" y="1235410"/>
                </a:lnTo>
                <a:lnTo>
                  <a:pt x="1941292" y="1274349"/>
                </a:lnTo>
                <a:lnTo>
                  <a:pt x="1913302" y="1308274"/>
                </a:lnTo>
                <a:lnTo>
                  <a:pt x="1879377" y="1336264"/>
                </a:lnTo>
                <a:lnTo>
                  <a:pt x="1840438" y="1357397"/>
                </a:lnTo>
                <a:lnTo>
                  <a:pt x="1797406" y="1370753"/>
                </a:lnTo>
                <a:lnTo>
                  <a:pt x="1751202" y="1375410"/>
                </a:lnTo>
                <a:lnTo>
                  <a:pt x="229234" y="1375410"/>
                </a:lnTo>
                <a:lnTo>
                  <a:pt x="183031" y="1370753"/>
                </a:lnTo>
                <a:lnTo>
                  <a:pt x="139999" y="1357397"/>
                </a:lnTo>
                <a:lnTo>
                  <a:pt x="101060" y="1336264"/>
                </a:lnTo>
                <a:lnTo>
                  <a:pt x="67135" y="1308274"/>
                </a:lnTo>
                <a:lnTo>
                  <a:pt x="39145" y="1274349"/>
                </a:lnTo>
                <a:lnTo>
                  <a:pt x="18012" y="1235410"/>
                </a:lnTo>
                <a:lnTo>
                  <a:pt x="4656" y="1192378"/>
                </a:lnTo>
                <a:lnTo>
                  <a:pt x="0" y="1146175"/>
                </a:lnTo>
                <a:lnTo>
                  <a:pt x="0" y="229235"/>
                </a:lnTo>
                <a:close/>
              </a:path>
            </a:pathLst>
          </a:custGeom>
          <a:ln w="1295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31517" y="5721477"/>
            <a:ext cx="2894965" cy="411480"/>
          </a:xfrm>
          <a:custGeom>
            <a:avLst/>
            <a:gdLst/>
            <a:ahLst/>
            <a:cxnLst/>
            <a:rect l="l" t="t" r="r" b="b"/>
            <a:pathLst>
              <a:path w="2894965" h="411479">
                <a:moveTo>
                  <a:pt x="0" y="68580"/>
                </a:moveTo>
                <a:lnTo>
                  <a:pt x="5393" y="41887"/>
                </a:lnTo>
                <a:lnTo>
                  <a:pt x="20097" y="20088"/>
                </a:lnTo>
                <a:lnTo>
                  <a:pt x="41898" y="5389"/>
                </a:lnTo>
                <a:lnTo>
                  <a:pt x="68580" y="0"/>
                </a:lnTo>
                <a:lnTo>
                  <a:pt x="2826258" y="0"/>
                </a:lnTo>
                <a:lnTo>
                  <a:pt x="2852939" y="5389"/>
                </a:lnTo>
                <a:lnTo>
                  <a:pt x="2874740" y="20088"/>
                </a:lnTo>
                <a:lnTo>
                  <a:pt x="2889444" y="41887"/>
                </a:lnTo>
                <a:lnTo>
                  <a:pt x="2894837" y="68580"/>
                </a:lnTo>
                <a:lnTo>
                  <a:pt x="2894837" y="342900"/>
                </a:lnTo>
                <a:lnTo>
                  <a:pt x="2889444" y="369592"/>
                </a:lnTo>
                <a:lnTo>
                  <a:pt x="2874740" y="391391"/>
                </a:lnTo>
                <a:lnTo>
                  <a:pt x="2852939" y="406090"/>
                </a:lnTo>
                <a:lnTo>
                  <a:pt x="2826258" y="411480"/>
                </a:lnTo>
                <a:lnTo>
                  <a:pt x="68580" y="411480"/>
                </a:lnTo>
                <a:lnTo>
                  <a:pt x="41898" y="406090"/>
                </a:lnTo>
                <a:lnTo>
                  <a:pt x="20097" y="391391"/>
                </a:lnTo>
                <a:lnTo>
                  <a:pt x="5393" y="369592"/>
                </a:lnTo>
                <a:lnTo>
                  <a:pt x="0" y="342900"/>
                </a:lnTo>
                <a:lnTo>
                  <a:pt x="0" y="68580"/>
                </a:lnTo>
                <a:close/>
              </a:path>
            </a:pathLst>
          </a:custGeom>
          <a:ln w="1295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808" y="6188202"/>
            <a:ext cx="494537" cy="470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1226" y="306070"/>
            <a:ext cx="4850765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Email </a:t>
            </a:r>
            <a:r>
              <a:rPr spc="-55" dirty="0"/>
              <a:t>Tool </a:t>
            </a:r>
            <a:r>
              <a:rPr spc="-5" dirty="0"/>
              <a:t>-</a:t>
            </a:r>
            <a:r>
              <a:rPr dirty="0"/>
              <a:t> </a:t>
            </a:r>
            <a:r>
              <a:rPr spc="20" dirty="0"/>
              <a:t>Summary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1226" y="819404"/>
            <a:ext cx="11120120" cy="5175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91770" indent="-342900">
              <a:lnSpc>
                <a:spcPct val="15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Messages can be sent securely to members by type, class &amp;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billing  status as well as </a:t>
            </a:r>
            <a:r>
              <a:rPr sz="2800" spc="-5" dirty="0">
                <a:latin typeface="Arial"/>
                <a:cs typeface="Arial"/>
              </a:rPr>
              <a:t>officers, </a:t>
            </a:r>
            <a:r>
              <a:rPr sz="2800" dirty="0">
                <a:latin typeface="Arial"/>
                <a:cs typeface="Arial"/>
              </a:rPr>
              <a:t>directors, chairmen, the State </a:t>
            </a:r>
            <a:r>
              <a:rPr sz="2800" spc="-30" dirty="0">
                <a:latin typeface="Arial"/>
                <a:cs typeface="Arial"/>
              </a:rPr>
              <a:t>Deputy,  </a:t>
            </a:r>
            <a:r>
              <a:rPr sz="2800" dirty="0">
                <a:latin typeface="Arial"/>
                <a:cs typeface="Arial"/>
              </a:rPr>
              <a:t>District Deputy and District Grand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Knights</a:t>
            </a:r>
          </a:p>
          <a:p>
            <a:pPr marL="355600" marR="5080" indent="-342900">
              <a:lnSpc>
                <a:spcPct val="15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The emails are sent though the Supreme server using the  </a:t>
            </a:r>
            <a:r>
              <a:rPr sz="2800" dirty="0"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noreply@kofc.org</a:t>
            </a:r>
            <a:r>
              <a:rPr sz="2800" dirty="0">
                <a:latin typeface="Arial"/>
                <a:cs typeface="Arial"/>
              </a:rPr>
              <a:t> domain as blind copies, so no </a:t>
            </a:r>
            <a:r>
              <a:rPr sz="2800" spc="-15" dirty="0">
                <a:latin typeface="Arial"/>
                <a:cs typeface="Arial"/>
              </a:rPr>
              <a:t>one’s </a:t>
            </a:r>
            <a:r>
              <a:rPr sz="2800" spc="-5" dirty="0">
                <a:latin typeface="Arial"/>
                <a:cs typeface="Arial"/>
              </a:rPr>
              <a:t>information </a:t>
            </a:r>
            <a:r>
              <a:rPr sz="2800" dirty="0">
                <a:latin typeface="Arial"/>
                <a:cs typeface="Arial"/>
              </a:rPr>
              <a:t>is  visible or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shared</a:t>
            </a:r>
          </a:p>
          <a:p>
            <a:pPr marL="355600" indent="-342900">
              <a:lnSpc>
                <a:spcPct val="100000"/>
              </a:lnSpc>
              <a:spcBef>
                <a:spcPts val="168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Attachments can also be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added</a:t>
            </a:r>
          </a:p>
          <a:p>
            <a:pPr marL="355600" indent="-342900">
              <a:lnSpc>
                <a:spcPct val="100000"/>
              </a:lnSpc>
              <a:spcBef>
                <a:spcPts val="168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All emails are saved and are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searchable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808" y="6188202"/>
            <a:ext cx="494537" cy="470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1226" y="431800"/>
            <a:ext cx="212598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0" dirty="0"/>
              <a:t>Summary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3463" y="1004316"/>
            <a:ext cx="11623675" cy="3841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modules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Member Management </a:t>
            </a:r>
            <a:r>
              <a:rPr sz="2400" dirty="0">
                <a:latin typeface="Arial"/>
                <a:cs typeface="Arial"/>
              </a:rPr>
              <a:t>&amp; </a:t>
            </a:r>
            <a:r>
              <a:rPr sz="2400" spc="-5" dirty="0">
                <a:latin typeface="Arial"/>
                <a:cs typeface="Arial"/>
              </a:rPr>
              <a:t>Billing are a </a:t>
            </a:r>
            <a:r>
              <a:rPr sz="2400" dirty="0">
                <a:latin typeface="Arial"/>
                <a:cs typeface="Arial"/>
              </a:rPr>
              <a:t>secure, </a:t>
            </a:r>
            <a:r>
              <a:rPr sz="2400" spc="-5" dirty="0">
                <a:latin typeface="Arial"/>
                <a:cs typeface="Arial"/>
              </a:rPr>
              <a:t>self-contained </a:t>
            </a:r>
            <a:r>
              <a:rPr sz="2400" dirty="0">
                <a:latin typeface="Arial"/>
                <a:cs typeface="Arial"/>
              </a:rPr>
              <a:t>system  to </a:t>
            </a:r>
            <a:r>
              <a:rPr sz="2400" spc="-5" dirty="0">
                <a:latin typeface="Arial"/>
                <a:cs typeface="Arial"/>
              </a:rPr>
              <a:t>work with Council membership and managing financial</a:t>
            </a:r>
            <a:r>
              <a:rPr sz="2400" spc="2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transactions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Access </a:t>
            </a:r>
            <a:r>
              <a:rPr sz="2400" spc="-5" dirty="0">
                <a:latin typeface="Arial"/>
                <a:cs typeface="Arial"/>
              </a:rPr>
              <a:t>is gained by Secure log-in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10" dirty="0">
                <a:latin typeface="Arial"/>
                <a:cs typeface="Arial"/>
              </a:rPr>
              <a:t>Officer </a:t>
            </a:r>
            <a:r>
              <a:rPr sz="2400" dirty="0">
                <a:latin typeface="Arial"/>
                <a:cs typeface="Arial"/>
              </a:rPr>
              <a:t>Online, </a:t>
            </a:r>
            <a:r>
              <a:rPr sz="2400" spc="-5" dirty="0">
                <a:latin typeface="Arial"/>
                <a:cs typeface="Arial"/>
              </a:rPr>
              <a:t>based on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Officer’s</a:t>
            </a:r>
            <a:r>
              <a:rPr sz="2400" spc="1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role</a:t>
            </a:r>
            <a:endParaRPr sz="2400" dirty="0">
              <a:latin typeface="Arial"/>
              <a:cs typeface="Arial"/>
            </a:endParaRPr>
          </a:p>
          <a:p>
            <a:pPr marL="355600" marR="312420" indent="-342900">
              <a:lnSpc>
                <a:spcPct val="15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Entries </a:t>
            </a:r>
            <a:r>
              <a:rPr sz="2400" spc="-5" dirty="0">
                <a:latin typeface="Arial"/>
                <a:cs typeface="Arial"/>
              </a:rPr>
              <a:t>in both </a:t>
            </a:r>
            <a:r>
              <a:rPr sz="2400" dirty="0">
                <a:latin typeface="Arial"/>
                <a:cs typeface="Arial"/>
              </a:rPr>
              <a:t>MM &amp; MB </a:t>
            </a:r>
            <a:r>
              <a:rPr sz="2400" spc="-5" dirty="0">
                <a:latin typeface="Arial"/>
                <a:cs typeface="Arial"/>
              </a:rPr>
              <a:t>are in real </a:t>
            </a:r>
            <a:r>
              <a:rPr sz="2400" dirty="0">
                <a:latin typeface="Arial"/>
                <a:cs typeface="Arial"/>
              </a:rPr>
              <a:t>time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data is stored instantaneously –  there is no need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follow up with paper copies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1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Supreme</a:t>
            </a:r>
            <a:endParaRPr sz="2400" dirty="0">
              <a:latin typeface="Arial"/>
              <a:cs typeface="Arial"/>
            </a:endParaRPr>
          </a:p>
          <a:p>
            <a:pPr marL="355600" marR="257175" indent="-342900">
              <a:lnSpc>
                <a:spcPct val="15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The system </a:t>
            </a:r>
            <a:r>
              <a:rPr sz="2400" spc="-5" dirty="0">
                <a:latin typeface="Arial"/>
                <a:cs typeface="Arial"/>
              </a:rPr>
              <a:t>allows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both “Live” </a:t>
            </a:r>
            <a:r>
              <a:rPr sz="2400" dirty="0">
                <a:latin typeface="Arial"/>
                <a:cs typeface="Arial"/>
              </a:rPr>
              <a:t>&amp; </a:t>
            </a:r>
            <a:r>
              <a:rPr sz="2400" spc="-15" dirty="0">
                <a:latin typeface="Arial"/>
                <a:cs typeface="Arial"/>
              </a:rPr>
              <a:t>“Training” </a:t>
            </a:r>
            <a:r>
              <a:rPr sz="2400" spc="-5" dirty="0">
                <a:latin typeface="Arial"/>
                <a:cs typeface="Arial"/>
              </a:rPr>
              <a:t>sessions, enabling you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“practice”  without any </a:t>
            </a:r>
            <a:r>
              <a:rPr sz="2400" spc="-10" dirty="0">
                <a:latin typeface="Arial"/>
                <a:cs typeface="Arial"/>
              </a:rPr>
              <a:t>effect on </a:t>
            </a:r>
            <a:r>
              <a:rPr sz="2400" spc="-5" dirty="0">
                <a:latin typeface="Arial"/>
                <a:cs typeface="Arial"/>
              </a:rPr>
              <a:t>you </a:t>
            </a:r>
            <a:r>
              <a:rPr sz="2400" spc="-10" dirty="0">
                <a:latin typeface="Arial"/>
                <a:cs typeface="Arial"/>
              </a:rPr>
              <a:t>Council’s </a:t>
            </a:r>
            <a:r>
              <a:rPr sz="2400" spc="-5" dirty="0">
                <a:latin typeface="Arial"/>
                <a:cs typeface="Arial"/>
              </a:rPr>
              <a:t>“Live”</a:t>
            </a:r>
            <a:r>
              <a:rPr sz="2400" spc="1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data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3911" y="6360667"/>
            <a:ext cx="768985" cy="135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112866"/>
                </a:solidFill>
                <a:latin typeface="Arial"/>
                <a:cs typeface="Arial"/>
              </a:rPr>
              <a:t>erPoint template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0209" y="3020822"/>
            <a:ext cx="3750310" cy="811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dirty="0"/>
              <a:t>Questions?</a:t>
            </a:r>
            <a:endParaRPr sz="4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AC301-33AC-672A-CDB2-83069B697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CE0E18B-7B81-61EB-433E-BDB804D9A692}"/>
              </a:ext>
            </a:extLst>
          </p:cNvPr>
          <p:cNvSpPr/>
          <p:nvPr/>
        </p:nvSpPr>
        <p:spPr>
          <a:xfrm>
            <a:off x="368808" y="6188202"/>
            <a:ext cx="494537" cy="470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CE1B53B-503A-523F-99B5-38F8F18AD0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226" y="431800"/>
            <a:ext cx="211455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</a:t>
            </a:r>
            <a:r>
              <a:rPr spc="-90" dirty="0"/>
              <a:t>v</a:t>
            </a:r>
            <a:r>
              <a:rPr spc="-5" dirty="0"/>
              <a:t>e</a:t>
            </a:r>
            <a:r>
              <a:rPr spc="175" dirty="0"/>
              <a:t>r</a:t>
            </a:r>
            <a:r>
              <a:rPr spc="-5" dirty="0"/>
              <a:t>view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779D228-B2F3-261B-D937-8E0D430857F4}"/>
              </a:ext>
            </a:extLst>
          </p:cNvPr>
          <p:cNvSpPr txBox="1"/>
          <p:nvPr/>
        </p:nvSpPr>
        <p:spPr>
          <a:xfrm>
            <a:off x="411226" y="1090930"/>
            <a:ext cx="10346690" cy="3201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27380" indent="-342900">
              <a:lnSpc>
                <a:spcPct val="15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Officer’s Online is a secure portal that, depending on</a:t>
            </a: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officer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position, allows access to council</a:t>
            </a:r>
            <a:r>
              <a:rPr sz="2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records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5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Member Management allows viewing and modifying of member  records and to update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council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officers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directors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Member Billing is used for council income and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expenses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8" name="Picture 7" descr="A picture containing text, human face, screenshot, person&#10;&#10;Description automatically generated">
            <a:extLst>
              <a:ext uri="{FF2B5EF4-FFF2-40B4-BE49-F238E27FC236}">
                <a16:creationId xmlns:a16="http://schemas.microsoft.com/office/drawing/2014/main" id="{D0F17A71-8A4A-4658-9784-943ECD4C55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69"/>
            <a:ext cx="12192000" cy="6767861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72031676-7B35-BB3B-5FCB-669C1BDB6618}"/>
              </a:ext>
            </a:extLst>
          </p:cNvPr>
          <p:cNvSpPr/>
          <p:nvPr/>
        </p:nvSpPr>
        <p:spPr>
          <a:xfrm rot="19551320">
            <a:off x="7944313" y="425021"/>
            <a:ext cx="3019905" cy="1752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5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9829296C-FDF1-423E-4424-4981B767D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2504"/>
            <a:ext cx="12192000" cy="659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82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EA053C1-239C-E0CE-36CB-D5E728620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1"/>
            <a:ext cx="12192000" cy="659299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163247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A4A23C-BCC6-AE35-3016-BF3B8DFAF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13" y="0"/>
            <a:ext cx="1078177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82656F-691B-3899-716B-9D2D7072DDA1}"/>
              </a:ext>
            </a:extLst>
          </p:cNvPr>
          <p:cNvSpPr txBox="1"/>
          <p:nvPr/>
        </p:nvSpPr>
        <p:spPr>
          <a:xfrm>
            <a:off x="3962400" y="26670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Scroll down to see this portion of screen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83707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</TotalTime>
  <Words>1167</Words>
  <Application>Microsoft Office PowerPoint</Application>
  <PresentationFormat>Widescreen</PresentationFormat>
  <Paragraphs>206</Paragraphs>
  <Slides>58</Slides>
  <Notes>43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6" baseType="lpstr">
      <vt:lpstr>Arial</vt:lpstr>
      <vt:lpstr>Arial Black</vt:lpstr>
      <vt:lpstr>Calibri</vt:lpstr>
      <vt:lpstr>Gill Sans MT</vt:lpstr>
      <vt:lpstr>Times New Roman</vt:lpstr>
      <vt:lpstr>Gallery</vt:lpstr>
      <vt:lpstr>Office Theme</vt:lpstr>
      <vt:lpstr>Microsoft Excel 97-2003 Worksheet</vt:lpstr>
      <vt:lpstr>MEMBER MANAGEMENT </vt:lpstr>
      <vt:lpstr>Overview</vt:lpstr>
      <vt:lpstr>PowerPoint Presentation</vt:lpstr>
      <vt:lpstr>PowerPoint Presentation</vt:lpstr>
      <vt:lpstr>PowerPoint Presentation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Membership Types</vt:lpstr>
      <vt:lpstr>Processing New Members</vt:lpstr>
      <vt:lpstr>PowerPoint Presentation</vt:lpstr>
      <vt:lpstr>Processing  Members</vt:lpstr>
      <vt:lpstr>PowerPoint Presentation</vt:lpstr>
      <vt:lpstr>Intake of Online Members</vt:lpstr>
      <vt:lpstr>Transferring Online Members into your Council</vt:lpstr>
      <vt:lpstr>Form 100</vt:lpstr>
      <vt:lpstr>Candidate Tab</vt:lpstr>
      <vt:lpstr>Affiliate Membership  Procedures</vt:lpstr>
      <vt:lpstr>PowerPoint Presentation</vt:lpstr>
      <vt:lpstr>PowerPoint Presentation</vt:lpstr>
      <vt:lpstr>PowerPoint Presentation</vt:lpstr>
      <vt:lpstr>Find a Member</vt:lpstr>
      <vt:lpstr>Find a Member</vt:lpstr>
      <vt:lpstr>MM – General Information</vt:lpstr>
      <vt:lpstr>MM – General Information: Remove Phone #</vt:lpstr>
      <vt:lpstr>MM – General Information: Remove Phone #</vt:lpstr>
      <vt:lpstr>MM – General Information: Remove Phone #</vt:lpstr>
      <vt:lpstr>MM – Fraternal  Information</vt:lpstr>
      <vt:lpstr>MM – Personal Information</vt:lpstr>
      <vt:lpstr>MM – Member Interest  Information</vt:lpstr>
      <vt:lpstr>PowerPoint Presentation</vt:lpstr>
      <vt:lpstr>Council admin</vt:lpstr>
      <vt:lpstr>PowerPoint Presentation</vt:lpstr>
      <vt:lpstr>Council Administration</vt:lpstr>
      <vt:lpstr>Council Administration </vt:lpstr>
      <vt:lpstr>Council  Administration</vt:lpstr>
      <vt:lpstr>Council Administration - Updates</vt:lpstr>
      <vt:lpstr>PowerPoint Presentation</vt:lpstr>
      <vt:lpstr>Member Management: Print Center - Reports</vt:lpstr>
      <vt:lpstr>MM Report Examples – 1. Current Officers Chosen</vt:lpstr>
      <vt:lpstr>MM Report Examples – 2. Next Year’s Officers Chosen</vt:lpstr>
      <vt:lpstr>MM Report Examples – 3. Current Program  Personnel Chosen</vt:lpstr>
      <vt:lpstr>MM Report Examples – 5. &amp; 10. Birthdays &amp;  Contact List</vt:lpstr>
      <vt:lpstr>Print Center - Member Management Reports</vt:lpstr>
      <vt:lpstr>PowerPoint Presentation</vt:lpstr>
      <vt:lpstr>Print Center – Email Tool</vt:lpstr>
      <vt:lpstr>Print Center – Email  Example</vt:lpstr>
      <vt:lpstr>Print Center – Email Example</vt:lpstr>
      <vt:lpstr>Email Tool - Summary</vt:lpstr>
      <vt:lpstr>Summary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Barrios, Darryl</dc:creator>
  <cp:lastModifiedBy>Aaron Achord</cp:lastModifiedBy>
  <cp:revision>26</cp:revision>
  <cp:lastPrinted>2024-07-19T17:38:02Z</cp:lastPrinted>
  <dcterms:created xsi:type="dcterms:W3CDTF">2023-07-03T11:40:45Z</dcterms:created>
  <dcterms:modified xsi:type="dcterms:W3CDTF">2025-07-27T19:33:44Z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2023-06-29T00:00:00Z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2023-07-03T00:00:00Z</vt:filetime>
  </property>
</Properties>
</file>